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handoutMasterIdLst>
    <p:handoutMasterId r:id="rId29"/>
  </p:handoutMasterIdLst>
  <p:sldIdLst>
    <p:sldId id="256" r:id="rId2"/>
    <p:sldId id="266" r:id="rId3"/>
    <p:sldId id="267" r:id="rId4"/>
    <p:sldId id="268" r:id="rId5"/>
    <p:sldId id="294" r:id="rId6"/>
    <p:sldId id="282" r:id="rId7"/>
    <p:sldId id="269" r:id="rId8"/>
    <p:sldId id="283" r:id="rId9"/>
    <p:sldId id="278" r:id="rId10"/>
    <p:sldId id="284" r:id="rId11"/>
    <p:sldId id="285" r:id="rId12"/>
    <p:sldId id="286" r:id="rId13"/>
    <p:sldId id="270" r:id="rId14"/>
    <p:sldId id="287" r:id="rId15"/>
    <p:sldId id="288" r:id="rId16"/>
    <p:sldId id="279" r:id="rId17"/>
    <p:sldId id="280" r:id="rId18"/>
    <p:sldId id="289" r:id="rId19"/>
    <p:sldId id="290" r:id="rId20"/>
    <p:sldId id="291" r:id="rId21"/>
    <p:sldId id="271" r:id="rId22"/>
    <p:sldId id="281" r:id="rId23"/>
    <p:sldId id="292" r:id="rId24"/>
    <p:sldId id="293" r:id="rId25"/>
    <p:sldId id="272" r:id="rId26"/>
    <p:sldId id="275" r:id="rId27"/>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8958" autoAdjust="0"/>
  </p:normalViewPr>
  <p:slideViewPr>
    <p:cSldViewPr snapToGrid="0" snapToObjects="1">
      <p:cViewPr varScale="1">
        <p:scale>
          <a:sx n="82" d="100"/>
          <a:sy n="82" d="100"/>
        </p:scale>
        <p:origin x="-80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171ED-B845-3E48-966E-1A754C350164}" type="datetime1">
              <a:rPr kumimoji="1" lang="ja-JP" altLang="en-US" smtClean="0"/>
              <a:t>2017/05/25</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A87BCF-18AB-264A-A134-045D8D015D22}" type="slidenum">
              <a:rPr kumimoji="1" lang="ja-JP" altLang="en-US" smtClean="0"/>
              <a:t>‹#›</a:t>
            </a:fld>
            <a:endParaRPr kumimoji="1" lang="ja-JP" altLang="en-US"/>
          </a:p>
        </p:txBody>
      </p:sp>
    </p:spTree>
    <p:extLst>
      <p:ext uri="{BB962C8B-B14F-4D97-AF65-F5344CB8AC3E}">
        <p14:creationId xmlns:p14="http://schemas.microsoft.com/office/powerpoint/2010/main" val="29959543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8CE274-9D64-6B49-8ED6-AA29780EF2FE}" type="datetime1">
              <a:rPr kumimoji="1" lang="ja-JP" altLang="en-US" smtClean="0"/>
              <a:t>2017/05/25</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7B814C-82C5-B64D-8D97-9192A7BAE8A1}" type="slidenum">
              <a:rPr kumimoji="1" lang="ja-JP" altLang="en-US" smtClean="0"/>
              <a:t>‹#›</a:t>
            </a:fld>
            <a:endParaRPr kumimoji="1" lang="ja-JP" altLang="en-US"/>
          </a:p>
        </p:txBody>
      </p:sp>
    </p:spTree>
    <p:extLst>
      <p:ext uri="{BB962C8B-B14F-4D97-AF65-F5344CB8AC3E}">
        <p14:creationId xmlns:p14="http://schemas.microsoft.com/office/powerpoint/2010/main" val="18371356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a:t>
            </a:fld>
            <a:endParaRPr kumimoji="1" lang="ja-JP" altLang="en-US" dirty="0"/>
          </a:p>
        </p:txBody>
      </p:sp>
    </p:spTree>
    <p:extLst>
      <p:ext uri="{BB962C8B-B14F-4D97-AF65-F5344CB8AC3E}">
        <p14:creationId xmlns:p14="http://schemas.microsoft.com/office/powerpoint/2010/main" val="3661512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a:t>
            </a:fld>
            <a:endParaRPr kumimoji="1" lang="ja-JP" altLang="en-US"/>
          </a:p>
        </p:txBody>
      </p:sp>
    </p:spTree>
    <p:extLst>
      <p:ext uri="{BB962C8B-B14F-4D97-AF65-F5344CB8AC3E}">
        <p14:creationId xmlns:p14="http://schemas.microsoft.com/office/powerpoint/2010/main" val="194031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a:t>
            </a:fld>
            <a:endParaRPr kumimoji="1" lang="ja-JP" altLang="en-US"/>
          </a:p>
        </p:txBody>
      </p:sp>
    </p:spTree>
    <p:extLst>
      <p:ext uri="{BB962C8B-B14F-4D97-AF65-F5344CB8AC3E}">
        <p14:creationId xmlns:p14="http://schemas.microsoft.com/office/powerpoint/2010/main" val="12263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a:t>
            </a:fld>
            <a:endParaRPr kumimoji="1" lang="ja-JP" altLang="en-US" dirty="0"/>
          </a:p>
        </p:txBody>
      </p:sp>
    </p:spTree>
    <p:extLst>
      <p:ext uri="{BB962C8B-B14F-4D97-AF65-F5344CB8AC3E}">
        <p14:creationId xmlns:p14="http://schemas.microsoft.com/office/powerpoint/2010/main" val="4245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a:t>
            </a:fld>
            <a:endParaRPr kumimoji="1" lang="ja-JP" altLang="en-US"/>
          </a:p>
        </p:txBody>
      </p:sp>
    </p:spTree>
    <p:extLst>
      <p:ext uri="{BB962C8B-B14F-4D97-AF65-F5344CB8AC3E}">
        <p14:creationId xmlns:p14="http://schemas.microsoft.com/office/powerpoint/2010/main" val="2430755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r>
              <a:rPr kumimoji="1" lang="en-US" altLang="ja-JP" smtClean="0"/>
              <a:t>2017/05/25</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若手ゼミ２周目</a:t>
            </a:r>
            <a:endParaRPr kumimoji="1" lang="ja-JP" altLang="en-US"/>
          </a:p>
        </p:txBody>
      </p:sp>
      <p:sp>
        <p:nvSpPr>
          <p:cNvPr id="7" name="スライド番号プレースホルダー 6"/>
          <p:cNvSpPr>
            <a:spLocks noGrp="1"/>
          </p:cNvSpPr>
          <p:nvPr>
            <p:ph type="sldNum" sz="quarter" idx="12"/>
          </p:nvPr>
        </p:nvSpPr>
        <p:spPr/>
        <p:txBody>
          <a:bodyPr/>
          <a:lstStyle/>
          <a:p>
            <a:fld id="{EBC1EB8B-044C-B542-BBAD-D1F49755EE7A}" type="slidenum">
              <a:rPr kumimoji="1" lang="ja-JP" altLang="en-US" smtClean="0"/>
              <a:t>‹#›</a:t>
            </a:fld>
            <a:endParaRPr kumimoji="1" lang="ja-JP" altLang="en-US"/>
          </a:p>
        </p:txBody>
      </p:sp>
    </p:spTree>
    <p:extLst>
      <p:ext uri="{BB962C8B-B14F-4D97-AF65-F5344CB8AC3E}">
        <p14:creationId xmlns:p14="http://schemas.microsoft.com/office/powerpoint/2010/main" val="122259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r>
              <a:rPr kumimoji="1" lang="en-US" altLang="ja-JP" smtClean="0"/>
              <a:t>2017/05/25</a:t>
            </a:r>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smtClean="0"/>
              <a:t>若手ゼミ２周目</a:t>
            </a:r>
            <a:endParaRPr kumimoji="1" lang="ja-JP" altLang="en-US"/>
          </a:p>
        </p:txBody>
      </p:sp>
      <p:sp>
        <p:nvSpPr>
          <p:cNvPr id="9" name="スライド番号プレースホルダー 8"/>
          <p:cNvSpPr>
            <a:spLocks noGrp="1"/>
          </p:cNvSpPr>
          <p:nvPr>
            <p:ph type="sldNum" sz="quarter" idx="12"/>
          </p:nvPr>
        </p:nvSpPr>
        <p:spPr/>
        <p:txBody>
          <a:bodyPr/>
          <a:lstStyle/>
          <a:p>
            <a:fld id="{EBC1EB8B-044C-B542-BBAD-D1F49755EE7A}" type="slidenum">
              <a:rPr kumimoji="1" lang="ja-JP" altLang="en-US" smtClean="0"/>
              <a:t>‹#›</a:t>
            </a:fld>
            <a:endParaRPr kumimoji="1" lang="ja-JP" altLang="en-US"/>
          </a:p>
        </p:txBody>
      </p:sp>
    </p:spTree>
    <p:extLst>
      <p:ext uri="{BB962C8B-B14F-4D97-AF65-F5344CB8AC3E}">
        <p14:creationId xmlns:p14="http://schemas.microsoft.com/office/powerpoint/2010/main" val="1842912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smtClean="0"/>
              <a:t>若手ゼミ２周目</a:t>
            </a:r>
            <a:endParaRPr kumimoji="1" lang="ja-JP" altLang="en-US"/>
          </a:p>
        </p:txBody>
      </p:sp>
      <p:sp>
        <p:nvSpPr>
          <p:cNvPr id="5" name="スライド番号プレースホルダー 4"/>
          <p:cNvSpPr>
            <a:spLocks noGrp="1"/>
          </p:cNvSpPr>
          <p:nvPr>
            <p:ph type="sldNum" sz="quarter" idx="12"/>
          </p:nvPr>
        </p:nvSpPr>
        <p:spPr/>
        <p:txBody>
          <a:bodyPr/>
          <a:lstStyle/>
          <a:p>
            <a:fld id="{EBC1EB8B-044C-B542-BBAD-D1F49755EE7A}" type="slidenum">
              <a:rPr kumimoji="1" lang="ja-JP" altLang="en-US" smtClean="0"/>
              <a:t>‹#›</a:t>
            </a:fld>
            <a:endParaRPr kumimoji="1" lang="ja-JP" altLang="en-US"/>
          </a:p>
        </p:txBody>
      </p:sp>
    </p:spTree>
    <p:extLst>
      <p:ext uri="{BB962C8B-B14F-4D97-AF65-F5344CB8AC3E}">
        <p14:creationId xmlns:p14="http://schemas.microsoft.com/office/powerpoint/2010/main" val="3880595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smtClean="0"/>
              <a:t>2017/05/25</a:t>
            </a:r>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smtClean="0"/>
              <a:t>若手ゼミ２周目</a:t>
            </a:r>
            <a:endParaRPr kumimoji="1" lang="ja-JP" altLang="en-US"/>
          </a:p>
        </p:txBody>
      </p:sp>
      <p:sp>
        <p:nvSpPr>
          <p:cNvPr id="4" name="スライド番号プレースホルダー 3"/>
          <p:cNvSpPr>
            <a:spLocks noGrp="1"/>
          </p:cNvSpPr>
          <p:nvPr>
            <p:ph type="sldNum" sz="quarter" idx="12"/>
          </p:nvPr>
        </p:nvSpPr>
        <p:spPr/>
        <p:txBody>
          <a:bodyPr/>
          <a:lstStyle/>
          <a:p>
            <a:fld id="{EBC1EB8B-044C-B542-BBAD-D1F49755EE7A}" type="slidenum">
              <a:rPr kumimoji="1" lang="ja-JP" altLang="en-US" smtClean="0"/>
              <a:t>‹#›</a:t>
            </a:fld>
            <a:endParaRPr kumimoji="1" lang="ja-JP" altLang="en-US"/>
          </a:p>
        </p:txBody>
      </p:sp>
    </p:spTree>
    <p:extLst>
      <p:ext uri="{BB962C8B-B14F-4D97-AF65-F5344CB8AC3E}">
        <p14:creationId xmlns:p14="http://schemas.microsoft.com/office/powerpoint/2010/main" val="290833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r>
              <a:rPr kumimoji="1" lang="en-US" altLang="ja-JP" smtClean="0"/>
              <a:t>2017/05/25</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若手ゼミ２周目</a:t>
            </a:r>
            <a:endParaRPr kumimoji="1" lang="ja-JP" altLang="en-US"/>
          </a:p>
        </p:txBody>
      </p:sp>
      <p:sp>
        <p:nvSpPr>
          <p:cNvPr id="7" name="スライド番号プレースホルダー 6"/>
          <p:cNvSpPr>
            <a:spLocks noGrp="1"/>
          </p:cNvSpPr>
          <p:nvPr>
            <p:ph type="sldNum" sz="quarter" idx="12"/>
          </p:nvPr>
        </p:nvSpPr>
        <p:spPr/>
        <p:txBody>
          <a:bodyPr/>
          <a:lstStyle/>
          <a:p>
            <a:fld id="{EBC1EB8B-044C-B542-BBAD-D1F49755EE7A}" type="slidenum">
              <a:rPr kumimoji="1" lang="ja-JP" altLang="en-US" smtClean="0"/>
              <a:t>‹#›</a:t>
            </a:fld>
            <a:endParaRPr kumimoji="1" lang="ja-JP" altLang="en-US"/>
          </a:p>
        </p:txBody>
      </p:sp>
    </p:spTree>
    <p:extLst>
      <p:ext uri="{BB962C8B-B14F-4D97-AF65-F5344CB8AC3E}">
        <p14:creationId xmlns:p14="http://schemas.microsoft.com/office/powerpoint/2010/main" val="1254600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r>
              <a:rPr kumimoji="1" lang="en-US" altLang="ja-JP" smtClean="0"/>
              <a:t>2017/05/25</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若手ゼミ２周目</a:t>
            </a:r>
            <a:endParaRPr kumimoji="1" lang="ja-JP" altLang="en-US"/>
          </a:p>
        </p:txBody>
      </p:sp>
      <p:sp>
        <p:nvSpPr>
          <p:cNvPr id="7" name="スライド番号プレースホルダー 6"/>
          <p:cNvSpPr>
            <a:spLocks noGrp="1"/>
          </p:cNvSpPr>
          <p:nvPr>
            <p:ph type="sldNum" sz="quarter" idx="12"/>
          </p:nvPr>
        </p:nvSpPr>
        <p:spPr/>
        <p:txBody>
          <a:bodyPr/>
          <a:lstStyle/>
          <a:p>
            <a:fld id="{EBC1EB8B-044C-B542-BBAD-D1F49755EE7A}" type="slidenum">
              <a:rPr kumimoji="1" lang="ja-JP" altLang="en-US" smtClean="0"/>
              <a:t>‹#›</a:t>
            </a:fld>
            <a:endParaRPr kumimoji="1" lang="ja-JP" altLang="en-US"/>
          </a:p>
        </p:txBody>
      </p:sp>
    </p:spTree>
    <p:extLst>
      <p:ext uri="{BB962C8B-B14F-4D97-AF65-F5344CB8AC3E}">
        <p14:creationId xmlns:p14="http://schemas.microsoft.com/office/powerpoint/2010/main" val="17869371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正方形/長方形 7"/>
          <p:cNvSpPr/>
          <p:nvPr userDrawn="1"/>
        </p:nvSpPr>
        <p:spPr>
          <a:xfrm>
            <a:off x="-1" y="6569228"/>
            <a:ext cx="9173214" cy="30053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正方形/長方形 6"/>
          <p:cNvSpPr/>
          <p:nvPr userDrawn="1"/>
        </p:nvSpPr>
        <p:spPr>
          <a:xfrm>
            <a:off x="-6064" y="-16662"/>
            <a:ext cx="9179277" cy="62979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タイトル プレースホルダー 1"/>
          <p:cNvSpPr>
            <a:spLocks noGrp="1"/>
          </p:cNvSpPr>
          <p:nvPr>
            <p:ph type="title"/>
          </p:nvPr>
        </p:nvSpPr>
        <p:spPr>
          <a:xfrm>
            <a:off x="0" y="9864"/>
            <a:ext cx="9143999" cy="603264"/>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569228"/>
            <a:ext cx="2133600" cy="272769"/>
          </a:xfrm>
          <a:prstGeom prst="rect">
            <a:avLst/>
          </a:prstGeom>
        </p:spPr>
        <p:txBody>
          <a:bodyPr vert="horz" lIns="91440" tIns="45720" rIns="91440" bIns="45720" rtlCol="0" anchor="ctr"/>
          <a:lstStyle>
            <a:lvl1pPr algn="l">
              <a:defRPr sz="1200">
                <a:solidFill>
                  <a:schemeClr val="bg1"/>
                </a:solidFill>
                <a:latin typeface="Helvetica"/>
                <a:cs typeface="Helvetica"/>
              </a:defRPr>
            </a:lvl1pPr>
          </a:lstStyle>
          <a:p>
            <a:r>
              <a:rPr lang="en-US" altLang="ja-JP" smtClean="0"/>
              <a:t>2017/05/25</a:t>
            </a:r>
            <a:endParaRPr lang="ja-JP" altLang="en-US" dirty="0"/>
          </a:p>
        </p:txBody>
      </p:sp>
      <p:sp>
        <p:nvSpPr>
          <p:cNvPr id="5" name="フッター プレースホルダー 4"/>
          <p:cNvSpPr>
            <a:spLocks noGrp="1"/>
          </p:cNvSpPr>
          <p:nvPr>
            <p:ph type="ftr" sz="quarter" idx="3"/>
          </p:nvPr>
        </p:nvSpPr>
        <p:spPr>
          <a:xfrm>
            <a:off x="3124200" y="6569228"/>
            <a:ext cx="2895600" cy="268524"/>
          </a:xfrm>
          <a:prstGeom prst="rect">
            <a:avLst/>
          </a:prstGeom>
        </p:spPr>
        <p:txBody>
          <a:bodyPr vert="horz" lIns="91440" tIns="45720" rIns="91440" bIns="45720" rtlCol="0" anchor="ctr"/>
          <a:lstStyle>
            <a:lvl1pPr algn="ctr">
              <a:defRPr sz="1200">
                <a:solidFill>
                  <a:srgbClr val="FFFFFF"/>
                </a:solidFill>
                <a:latin typeface="ヒラギノ角ゴ Pro W3"/>
                <a:ea typeface="ヒラギノ角ゴ Pro W3"/>
                <a:cs typeface="ヒラギノ角ゴ Pro W3"/>
              </a:defRPr>
            </a:lvl1pPr>
          </a:lstStyle>
          <a:p>
            <a:r>
              <a:rPr lang="ja-JP" altLang="en-US" dirty="0" smtClean="0"/>
              <a:t>若手ゼミ２周目</a:t>
            </a:r>
            <a:endParaRPr lang="ja-JP" altLang="en-US" dirty="0"/>
          </a:p>
        </p:txBody>
      </p:sp>
      <p:sp>
        <p:nvSpPr>
          <p:cNvPr id="6" name="スライド番号プレースホルダー 5"/>
          <p:cNvSpPr>
            <a:spLocks noGrp="1"/>
          </p:cNvSpPr>
          <p:nvPr>
            <p:ph type="sldNum" sz="quarter" idx="4"/>
          </p:nvPr>
        </p:nvSpPr>
        <p:spPr>
          <a:xfrm>
            <a:off x="6553200" y="6569228"/>
            <a:ext cx="2133600" cy="268524"/>
          </a:xfrm>
          <a:prstGeom prst="rect">
            <a:avLst/>
          </a:prstGeom>
        </p:spPr>
        <p:txBody>
          <a:bodyPr vert="horz" lIns="91440" tIns="45720" rIns="91440" bIns="45720" rtlCol="0" anchor="ctr"/>
          <a:lstStyle>
            <a:lvl1pPr algn="r">
              <a:defRPr sz="1200">
                <a:solidFill>
                  <a:srgbClr val="FFFFFF"/>
                </a:solidFill>
                <a:latin typeface="Helvetica"/>
                <a:cs typeface="Helvetica"/>
              </a:defRPr>
            </a:lvl1pPr>
          </a:lstStyle>
          <a:p>
            <a:fld id="{EBC1EB8B-044C-B542-BBAD-D1F49755EE7A}" type="slidenum">
              <a:rPr kumimoji="1" lang="ja-JP" altLang="en-US" smtClean="0"/>
              <a:pPr/>
              <a:t>‹#›</a:t>
            </a:fld>
            <a:endParaRPr lang="ja-JP" altLang="en-US" dirty="0"/>
          </a:p>
        </p:txBody>
      </p:sp>
    </p:spTree>
    <p:extLst>
      <p:ext uri="{BB962C8B-B14F-4D97-AF65-F5344CB8AC3E}">
        <p14:creationId xmlns:p14="http://schemas.microsoft.com/office/powerpoint/2010/main" val="2798868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kumimoji="1" sz="4400" kern="1200">
          <a:solidFill>
            <a:srgbClr val="FFFFFF"/>
          </a:solidFill>
          <a:latin typeface="ヒラギノ角ゴ Pro W3"/>
          <a:ea typeface="ヒラギノ角ゴ Pro W3"/>
          <a:cs typeface="ヒラギノ角ゴ Pro W3"/>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7" Type="http://schemas.openxmlformats.org/officeDocument/2006/relationships/image" Target="../media/image50.emf"/><Relationship Id="rId8" Type="http://schemas.openxmlformats.org/officeDocument/2006/relationships/image" Target="../media/image45.emf"/><Relationship Id="rId9" Type="http://schemas.openxmlformats.org/officeDocument/2006/relationships/image" Target="../media/image20.emf"/><Relationship Id="rId10" Type="http://schemas.openxmlformats.org/officeDocument/2006/relationships/image" Target="../media/image51.emf"/><Relationship Id="rId11"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54.emf"/><Relationship Id="rId5" Type="http://schemas.openxmlformats.org/officeDocument/2006/relationships/image" Target="../media/image52.emf"/><Relationship Id="rId6" Type="http://schemas.openxmlformats.org/officeDocument/2006/relationships/image" Target="../media/image55.emf"/><Relationship Id="rId7" Type="http://schemas.openxmlformats.org/officeDocument/2006/relationships/image" Target="../media/image56.emf"/><Relationship Id="rId8"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12.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2.emf"/><Relationship Id="rId5" Type="http://schemas.openxmlformats.org/officeDocument/2006/relationships/image" Target="../media/image20.emf"/><Relationship Id="rId6" Type="http://schemas.openxmlformats.org/officeDocument/2006/relationships/image" Target="../media/image54.emf"/><Relationship Id="rId7"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1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emf"/><Relationship Id="rId5" Type="http://schemas.openxmlformats.org/officeDocument/2006/relationships/image" Target="../media/image69.emf"/><Relationship Id="rId6" Type="http://schemas.openxmlformats.org/officeDocument/2006/relationships/image" Target="../media/image70.emf"/><Relationship Id="rId7" Type="http://schemas.openxmlformats.org/officeDocument/2006/relationships/image" Target="../media/image71.emf"/><Relationship Id="rId8" Type="http://schemas.openxmlformats.org/officeDocument/2006/relationships/image" Target="../media/image72.emf"/><Relationship Id="rId9" Type="http://schemas.openxmlformats.org/officeDocument/2006/relationships/image" Target="../media/image73.emf"/><Relationship Id="rId10" Type="http://schemas.openxmlformats.org/officeDocument/2006/relationships/image" Target="../media/image74.emf"/><Relationship Id="rId11"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15.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79.emf"/><Relationship Id="rId6"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image" Target="../media/image76.emf"/></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85.emf"/><Relationship Id="rId7" Type="http://schemas.openxmlformats.org/officeDocument/2006/relationships/image" Target="../media/image86.emf"/><Relationship Id="rId8" Type="http://schemas.openxmlformats.org/officeDocument/2006/relationships/image" Target="../media/image87.emf"/><Relationship Id="rId9" Type="http://schemas.openxmlformats.org/officeDocument/2006/relationships/image" Target="../media/image88.emf"/><Relationship Id="rId10"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7.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88.emf"/><Relationship Id="rId5" Type="http://schemas.openxmlformats.org/officeDocument/2006/relationships/image" Target="../media/image91.emf"/><Relationship Id="rId6" Type="http://schemas.openxmlformats.org/officeDocument/2006/relationships/image" Target="../media/image92.emf"/><Relationship Id="rId7" Type="http://schemas.openxmlformats.org/officeDocument/2006/relationships/image" Target="../media/image93.emf"/><Relationship Id="rId8" Type="http://schemas.openxmlformats.org/officeDocument/2006/relationships/image" Target="../media/image94.emf"/><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8.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emf"/><Relationship Id="rId5" Type="http://schemas.openxmlformats.org/officeDocument/2006/relationships/image" Target="../media/image97.emf"/><Relationship Id="rId6" Type="http://schemas.openxmlformats.org/officeDocument/2006/relationships/image" Target="../media/image98.png"/><Relationship Id="rId7" Type="http://schemas.openxmlformats.org/officeDocument/2006/relationships/image" Target="../media/image99.emf"/><Relationship Id="rId8" Type="http://schemas.openxmlformats.org/officeDocument/2006/relationships/image" Target="../media/image100.emf"/><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19.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1" Type="http://schemas.openxmlformats.org/officeDocument/2006/relationships/slideLayout" Target="../slideLayouts/slideLayout2.xml"/><Relationship Id="rId2" Type="http://schemas.openxmlformats.org/officeDocument/2006/relationships/image" Target="../media/image10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5.emf"/><Relationship Id="rId4" Type="http://schemas.openxmlformats.org/officeDocument/2006/relationships/image" Target="../media/image81.emf"/><Relationship Id="rId5" Type="http://schemas.openxmlformats.org/officeDocument/2006/relationships/image" Target="../media/image106.emf"/><Relationship Id="rId6" Type="http://schemas.openxmlformats.org/officeDocument/2006/relationships/image" Target="../media/image107.emf"/><Relationship Id="rId1" Type="http://schemas.openxmlformats.org/officeDocument/2006/relationships/slideLayout" Target="../slideLayouts/slideLayout2.xml"/><Relationship Id="rId2" Type="http://schemas.openxmlformats.org/officeDocument/2006/relationships/image" Target="../media/image104.emf"/></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emf"/><Relationship Id="rId5" Type="http://schemas.openxmlformats.org/officeDocument/2006/relationships/image" Target="../media/image111.emf"/><Relationship Id="rId1" Type="http://schemas.openxmlformats.org/officeDocument/2006/relationships/slideLayout" Target="../slideLayouts/slideLayout2.xml"/><Relationship Id="rId2" Type="http://schemas.openxmlformats.org/officeDocument/2006/relationships/image" Target="../media/image108.emf"/></Relationships>
</file>

<file path=ppt/slides/_rels/slide22.xml.rels><?xml version="1.0" encoding="UTF-8" standalone="yes"?>
<Relationships xmlns="http://schemas.openxmlformats.org/package/2006/relationships"><Relationship Id="rId3" Type="http://schemas.openxmlformats.org/officeDocument/2006/relationships/image" Target="../media/image113.emf"/><Relationship Id="rId4" Type="http://schemas.openxmlformats.org/officeDocument/2006/relationships/image" Target="../media/image114.emf"/><Relationship Id="rId5" Type="http://schemas.openxmlformats.org/officeDocument/2006/relationships/image" Target="../media/image115.emf"/><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5" Type="http://schemas.openxmlformats.org/officeDocument/2006/relationships/image" Target="../media/image119.emf"/><Relationship Id="rId1" Type="http://schemas.openxmlformats.org/officeDocument/2006/relationships/slideLayout" Target="../slideLayouts/slideLayout2.xml"/><Relationship Id="rId2" Type="http://schemas.openxmlformats.org/officeDocument/2006/relationships/image" Target="../media/image116.emf"/></Relationships>
</file>

<file path=ppt/slides/_rels/slide24.xml.rels><?xml version="1.0" encoding="UTF-8" standalone="yes"?>
<Relationships xmlns="http://schemas.openxmlformats.org/package/2006/relationships"><Relationship Id="rId3" Type="http://schemas.openxmlformats.org/officeDocument/2006/relationships/image" Target="../media/image121.emf"/><Relationship Id="rId4" Type="http://schemas.openxmlformats.org/officeDocument/2006/relationships/image" Target="../media/image122.emf"/><Relationship Id="rId1" Type="http://schemas.openxmlformats.org/officeDocument/2006/relationships/slideLayout" Target="../slideLayouts/slideLayout2.xml"/><Relationship Id="rId2" Type="http://schemas.openxmlformats.org/officeDocument/2006/relationships/image" Target="../media/image120.emf"/></Relationships>
</file>

<file path=ppt/slides/_rels/slide25.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24.emf"/><Relationship Id="rId5" Type="http://schemas.openxmlformats.org/officeDocument/2006/relationships/image" Target="../media/image125.emf"/><Relationship Id="rId6" Type="http://schemas.openxmlformats.org/officeDocument/2006/relationships/image" Target="../media/image126.emf"/><Relationship Id="rId7" Type="http://schemas.openxmlformats.org/officeDocument/2006/relationships/image" Target="../media/image127.emf"/><Relationship Id="rId8" Type="http://schemas.openxmlformats.org/officeDocument/2006/relationships/image" Target="../media/image128.emf"/><Relationship Id="rId9" Type="http://schemas.openxmlformats.org/officeDocument/2006/relationships/image" Target="../media/image129.emf"/><Relationship Id="rId10" Type="http://schemas.openxmlformats.org/officeDocument/2006/relationships/image" Target="../media/image130.emf"/><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emf"/><Relationship Id="rId3" Type="http://schemas.openxmlformats.org/officeDocument/2006/relationships/image" Target="../media/image7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11" Type="http://schemas.openxmlformats.org/officeDocument/2006/relationships/image" Target="../media/image15.emf"/><Relationship Id="rId12"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6.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emf"/><Relationship Id="rId11"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8.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26.emf"/><Relationship Id="rId8" Type="http://schemas.openxmlformats.org/officeDocument/2006/relationships/image" Target="../media/image25.emf"/><Relationship Id="rId9" Type="http://schemas.openxmlformats.org/officeDocument/2006/relationships/image" Target="../media/image35.emf"/><Relationship Id="rId10" Type="http://schemas.openxmlformats.org/officeDocument/2006/relationships/image" Target="../media/image36.emf"/></Relationships>
</file>

<file path=ppt/slides/_rels/slide9.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20.emf"/><Relationship Id="rId7" Type="http://schemas.openxmlformats.org/officeDocument/2006/relationships/image" Target="../media/image42.emf"/><Relationship Id="rId8" Type="http://schemas.openxmlformats.org/officeDocument/2006/relationships/image" Target="../media/image43.emf"/><Relationship Id="rId9" Type="http://schemas.openxmlformats.org/officeDocument/2006/relationships/image" Target="../media/image44.emf"/><Relationship Id="rId10"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099" y="1831268"/>
            <a:ext cx="8174318" cy="1470025"/>
          </a:xfrm>
        </p:spPr>
        <p:txBody>
          <a:bodyPr>
            <a:normAutofit fontScale="90000"/>
          </a:bodyPr>
          <a:lstStyle/>
          <a:p>
            <a:r>
              <a:rPr lang="en-US" altLang="ja-JP" dirty="0" smtClean="0">
                <a:solidFill>
                  <a:schemeClr val="tx1"/>
                </a:solidFill>
                <a:latin typeface="Helvetica"/>
                <a:cs typeface="Helvetica"/>
              </a:rPr>
              <a:t>Fragmentation model dependence of collision cascades</a:t>
            </a:r>
            <a:endParaRPr kumimoji="1" lang="ja-JP" altLang="en-US" dirty="0">
              <a:solidFill>
                <a:schemeClr val="tx1"/>
              </a:solidFill>
              <a:latin typeface="Helvetica"/>
              <a:cs typeface="Helvetica"/>
            </a:endParaRPr>
          </a:p>
        </p:txBody>
      </p:sp>
      <p:sp>
        <p:nvSpPr>
          <p:cNvPr id="3" name="サブタイトル 2"/>
          <p:cNvSpPr>
            <a:spLocks noGrp="1"/>
          </p:cNvSpPr>
          <p:nvPr>
            <p:ph type="subTitle" idx="1"/>
          </p:nvPr>
        </p:nvSpPr>
        <p:spPr/>
        <p:txBody>
          <a:bodyPr>
            <a:normAutofit/>
          </a:bodyPr>
          <a:lstStyle/>
          <a:p>
            <a:pPr algn="r"/>
            <a:r>
              <a:rPr kumimoji="1" lang="ja-JP" altLang="en-US" sz="2000" dirty="0" smtClean="0">
                <a:solidFill>
                  <a:srgbClr val="000000"/>
                </a:solidFill>
              </a:rPr>
              <a:t>名古屋大学大学院理学研究科</a:t>
            </a:r>
            <a:endParaRPr kumimoji="1" lang="en-US" altLang="ja-JP" sz="2000" dirty="0" smtClean="0">
              <a:solidFill>
                <a:srgbClr val="000000"/>
              </a:solidFill>
            </a:endParaRPr>
          </a:p>
          <a:p>
            <a:pPr algn="r"/>
            <a:r>
              <a:rPr lang="ja-JP" altLang="en-US" sz="2000" dirty="0" smtClean="0">
                <a:solidFill>
                  <a:srgbClr val="000000"/>
                </a:solidFill>
              </a:rPr>
              <a:t>素粒子宇宙物理学専攻</a:t>
            </a:r>
            <a:endParaRPr lang="en-US" altLang="ja-JP" sz="2000" dirty="0" smtClean="0">
              <a:solidFill>
                <a:srgbClr val="000000"/>
              </a:solidFill>
            </a:endParaRPr>
          </a:p>
          <a:p>
            <a:pPr algn="r"/>
            <a:r>
              <a:rPr kumimoji="1" lang="ja-JP" altLang="en-US" sz="2000" dirty="0" smtClean="0">
                <a:solidFill>
                  <a:srgbClr val="000000"/>
                </a:solidFill>
              </a:rPr>
              <a:t>理論宇宙物理学研究室（</a:t>
            </a:r>
            <a:r>
              <a:rPr kumimoji="1" lang="en-US" altLang="ja-JP" sz="2000" dirty="0" smtClean="0">
                <a:solidFill>
                  <a:srgbClr val="000000"/>
                </a:solidFill>
                <a:latin typeface="Helvetica"/>
                <a:cs typeface="Helvetica"/>
              </a:rPr>
              <a:t>Ta</a:t>
            </a:r>
            <a:r>
              <a:rPr kumimoji="1" lang="ja-JP" altLang="en-US" sz="2000" dirty="0" smtClean="0">
                <a:solidFill>
                  <a:srgbClr val="000000"/>
                </a:solidFill>
              </a:rPr>
              <a:t>研）</a:t>
            </a:r>
            <a:endParaRPr kumimoji="1" lang="en-US" altLang="ja-JP" sz="2000" dirty="0" smtClean="0">
              <a:solidFill>
                <a:srgbClr val="000000"/>
              </a:solidFill>
            </a:endParaRPr>
          </a:p>
          <a:p>
            <a:pPr algn="r"/>
            <a:r>
              <a:rPr lang="ja-JP" altLang="en-US" sz="2000" dirty="0">
                <a:solidFill>
                  <a:srgbClr val="000000"/>
                </a:solidFill>
              </a:rPr>
              <a:t>博士前期課程１年</a:t>
            </a:r>
            <a:r>
              <a:rPr lang="ja-JP" altLang="en-US" sz="2000" dirty="0" smtClean="0">
                <a:solidFill>
                  <a:srgbClr val="000000"/>
                </a:solidFill>
              </a:rPr>
              <a:t>　磯谷和秀</a:t>
            </a:r>
            <a:endParaRPr kumimoji="1" lang="ja-JP" altLang="en-US" sz="2000" dirty="0">
              <a:solidFill>
                <a:srgbClr val="000000"/>
              </a:solidFill>
            </a:endParaRPr>
          </a:p>
        </p:txBody>
      </p:sp>
      <p:sp>
        <p:nvSpPr>
          <p:cNvPr id="4" name="テキスト ボックス 3"/>
          <p:cNvSpPr txBox="1"/>
          <p:nvPr/>
        </p:nvSpPr>
        <p:spPr>
          <a:xfrm>
            <a:off x="1670408" y="3324824"/>
            <a:ext cx="5827236" cy="369332"/>
          </a:xfrm>
          <a:prstGeom prst="rect">
            <a:avLst/>
          </a:prstGeom>
          <a:noFill/>
        </p:spPr>
        <p:txBody>
          <a:bodyPr wrap="none" rtlCol="0">
            <a:spAutoFit/>
          </a:bodyPr>
          <a:lstStyle/>
          <a:p>
            <a:r>
              <a:rPr lang="en-US" altLang="ja-JP" dirty="0" smtClean="0">
                <a:latin typeface="Helvetica"/>
                <a:ea typeface="ヒラギノ角ゴ Pro W3"/>
                <a:cs typeface="Helvetica"/>
              </a:rPr>
              <a:t>Kobayashi, H., &amp; Tanaka, H. 2010, </a:t>
            </a:r>
            <a:r>
              <a:rPr lang="en-US" altLang="ja-JP" dirty="0">
                <a:latin typeface="Helvetica"/>
                <a:ea typeface="ヒラギノ角ゴ Pro W3"/>
                <a:cs typeface="Helvetica"/>
              </a:rPr>
              <a:t>Icarus </a:t>
            </a:r>
            <a:r>
              <a:rPr lang="en-US" altLang="ja-JP" dirty="0" smtClean="0">
                <a:latin typeface="Helvetica"/>
                <a:ea typeface="ヒラギノ角ゴ Pro W3"/>
                <a:cs typeface="Helvetica"/>
              </a:rPr>
              <a:t>206, 735-746</a:t>
            </a:r>
            <a:endParaRPr kumimoji="1" lang="ja-JP" altLang="en-US" dirty="0">
              <a:latin typeface="Helvetica"/>
              <a:ea typeface="ヒラギノ角ゴ Pro W3"/>
              <a:cs typeface="Helvetica"/>
            </a:endParaRPr>
          </a:p>
        </p:txBody>
      </p:sp>
    </p:spTree>
    <p:extLst>
      <p:ext uri="{BB962C8B-B14F-4D97-AF65-F5344CB8AC3E}">
        <p14:creationId xmlns:p14="http://schemas.microsoft.com/office/powerpoint/2010/main" val="1133817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04" y="4858490"/>
            <a:ext cx="8955807" cy="746317"/>
          </a:xfrm>
          <a:prstGeom prst="rect">
            <a:avLst/>
          </a:prstGeom>
        </p:spPr>
      </p:pic>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4" y="3618654"/>
            <a:ext cx="8955807" cy="736925"/>
          </a:xfrm>
          <a:prstGeom prst="rect">
            <a:avLst/>
          </a:prstGeom>
        </p:spPr>
      </p:pic>
      <p:grpSp>
        <p:nvGrpSpPr>
          <p:cNvPr id="27" name="図形グループ 26"/>
          <p:cNvGrpSpPr/>
          <p:nvPr/>
        </p:nvGrpSpPr>
        <p:grpSpPr>
          <a:xfrm>
            <a:off x="6699774" y="2139331"/>
            <a:ext cx="2341937" cy="1206582"/>
            <a:chOff x="6802062" y="2139331"/>
            <a:chExt cx="2341937" cy="1206582"/>
          </a:xfrm>
        </p:grpSpPr>
        <p:sp>
          <p:nvSpPr>
            <p:cNvPr id="26" name="角丸四角形 25"/>
            <p:cNvSpPr/>
            <p:nvPr/>
          </p:nvSpPr>
          <p:spPr>
            <a:xfrm>
              <a:off x="6802062" y="2139331"/>
              <a:ext cx="2341937" cy="1206582"/>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994" y="2245868"/>
              <a:ext cx="1973990" cy="304323"/>
            </a:xfrm>
            <a:prstGeom prst="rect">
              <a:avLst/>
            </a:prstGeom>
          </p:spPr>
        </p:pic>
        <p:pic>
          <p:nvPicPr>
            <p:cNvPr id="14" name="図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680" y="2689514"/>
              <a:ext cx="986995" cy="592197"/>
            </a:xfrm>
            <a:prstGeom prst="rect">
              <a:avLst/>
            </a:prstGeom>
          </p:spPr>
        </p:pic>
        <p:pic>
          <p:nvPicPr>
            <p:cNvPr id="15" name="図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9989" y="2689514"/>
              <a:ext cx="978770" cy="592197"/>
            </a:xfrm>
            <a:prstGeom prst="rect">
              <a:avLst/>
            </a:prstGeom>
          </p:spPr>
        </p:pic>
      </p:grpSp>
      <p:sp>
        <p:nvSpPr>
          <p:cNvPr id="25" name="右矢印 24"/>
          <p:cNvSpPr/>
          <p:nvPr/>
        </p:nvSpPr>
        <p:spPr>
          <a:xfrm rot="5400000">
            <a:off x="4306498" y="4432308"/>
            <a:ext cx="502910" cy="349453"/>
          </a:xfrm>
          <a:prstGeom prst="rightArrow">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normAutofit fontScale="90000"/>
          </a:bodyPr>
          <a:lstStyle/>
          <a:p>
            <a:r>
              <a:rPr lang="ja-JP" altLang="en-US" dirty="0"/>
              <a:t>質量フラックス</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10</a:t>
            </a:fld>
            <a:endParaRPr kumimoji="1" lang="ja-JP" altLang="en-US" dirty="0"/>
          </a:p>
        </p:txBody>
      </p:sp>
      <p:pic>
        <p:nvPicPr>
          <p:cNvPr id="13" name="図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3501" y="1946126"/>
            <a:ext cx="3933989" cy="750564"/>
          </a:xfrm>
          <a:prstGeom prst="rect">
            <a:avLst/>
          </a:prstGeom>
        </p:spPr>
      </p:pic>
      <p:grpSp>
        <p:nvGrpSpPr>
          <p:cNvPr id="23" name="図形グループ 22"/>
          <p:cNvGrpSpPr/>
          <p:nvPr/>
        </p:nvGrpSpPr>
        <p:grpSpPr>
          <a:xfrm>
            <a:off x="405824" y="702575"/>
            <a:ext cx="7864023" cy="1237858"/>
            <a:chOff x="405824" y="631561"/>
            <a:chExt cx="7864023" cy="1237858"/>
          </a:xfrm>
        </p:grpSpPr>
        <p:sp>
          <p:nvSpPr>
            <p:cNvPr id="7" name="テキスト ボックス 6"/>
            <p:cNvSpPr txBox="1"/>
            <p:nvPr/>
          </p:nvSpPr>
          <p:spPr>
            <a:xfrm>
              <a:off x="405824" y="833493"/>
              <a:ext cx="2022092"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無次元パラメータ</a:t>
              </a:r>
              <a:endParaRPr kumimoji="1" lang="ja-JP" altLang="en-US" dirty="0">
                <a:latin typeface="ヒラギノ角ゴ Pro W3"/>
                <a:ea typeface="ヒラギノ角ゴ Pro W3"/>
                <a:cs typeface="ヒラギノ角ゴ Pro W3"/>
              </a:endParaRPr>
            </a:p>
          </p:txBody>
        </p:sp>
        <p:sp>
          <p:nvSpPr>
            <p:cNvPr id="8" name="テキスト ボックス 7"/>
            <p:cNvSpPr txBox="1"/>
            <p:nvPr/>
          </p:nvSpPr>
          <p:spPr>
            <a:xfrm>
              <a:off x="3699365" y="835271"/>
              <a:ext cx="4570482"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が衝突する天体の質量に依存しないとき、</a:t>
              </a:r>
              <a:endParaRPr lang="en-US" altLang="ja-JP" dirty="0" smtClean="0">
                <a:latin typeface="ヒラギノ角ゴ Pro W3"/>
                <a:ea typeface="ヒラギノ角ゴ Pro W3"/>
                <a:cs typeface="ヒラギノ角ゴ Pro W3"/>
              </a:endParaRPr>
            </a:p>
          </p:txBody>
        </p:sp>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7916" y="631561"/>
              <a:ext cx="1221326" cy="779570"/>
            </a:xfrm>
            <a:prstGeom prst="rect">
              <a:avLst/>
            </a:prstGeom>
          </p:spPr>
        </p:pic>
        <p:pic>
          <p:nvPicPr>
            <p:cNvPr id="22" name="図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956" y="1548191"/>
              <a:ext cx="1511365" cy="274120"/>
            </a:xfrm>
            <a:prstGeom prst="rect">
              <a:avLst/>
            </a:prstGeom>
          </p:spPr>
        </p:pic>
        <p:sp>
          <p:nvSpPr>
            <p:cNvPr id="12" name="テキスト ボックス 11"/>
            <p:cNvSpPr txBox="1"/>
            <p:nvPr/>
          </p:nvSpPr>
          <p:spPr>
            <a:xfrm>
              <a:off x="1984225" y="1500087"/>
              <a:ext cx="6186309"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は質量比のみに依存し、質量の絶対値には依存しなくなる</a:t>
              </a:r>
              <a:endParaRPr kumimoji="1" lang="ja-JP" altLang="en-US" dirty="0">
                <a:latin typeface="ヒラギノ角ゴ Pro W3"/>
                <a:ea typeface="ヒラギノ角ゴ Pro W3"/>
                <a:cs typeface="ヒラギノ角ゴ Pro W3"/>
              </a:endParaRPr>
            </a:p>
          </p:txBody>
        </p:sp>
      </p:grpSp>
      <p:sp>
        <p:nvSpPr>
          <p:cNvPr id="24" name="テキスト ボックス 23"/>
          <p:cNvSpPr txBox="1"/>
          <p:nvPr/>
        </p:nvSpPr>
        <p:spPr>
          <a:xfrm>
            <a:off x="405824" y="2827147"/>
            <a:ext cx="6173485"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このような</a:t>
            </a:r>
            <a:r>
              <a:rPr lang="ja-JP" altLang="en-US" dirty="0" smtClean="0">
                <a:latin typeface="ヒラギノ角ゴ Pro W3"/>
                <a:ea typeface="ヒラギノ角ゴ Pro W3"/>
                <a:cs typeface="ヒラギノ角ゴ Pro W3"/>
              </a:rPr>
              <a:t>自己相似的なモデルの場合、質量フラックスは</a:t>
            </a:r>
            <a:endParaRPr kumimoji="1" lang="ja-JP" altLang="en-US" dirty="0">
              <a:latin typeface="ヒラギノ角ゴ Pro W3"/>
              <a:ea typeface="ヒラギノ角ゴ Pro W3"/>
              <a:cs typeface="ヒラギノ角ゴ Pro W3"/>
            </a:endParaRPr>
          </a:p>
        </p:txBody>
      </p:sp>
      <p:grpSp>
        <p:nvGrpSpPr>
          <p:cNvPr id="30" name="図形グループ 29"/>
          <p:cNvGrpSpPr/>
          <p:nvPr/>
        </p:nvGrpSpPr>
        <p:grpSpPr>
          <a:xfrm>
            <a:off x="2018321" y="5870597"/>
            <a:ext cx="5105552" cy="608621"/>
            <a:chOff x="912056" y="5870597"/>
            <a:chExt cx="5105552" cy="608621"/>
          </a:xfrm>
        </p:grpSpPr>
        <p:pic>
          <p:nvPicPr>
            <p:cNvPr id="17" name="図 1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2422" y="5870597"/>
              <a:ext cx="1406943" cy="608621"/>
            </a:xfrm>
            <a:prstGeom prst="rect">
              <a:avLst/>
            </a:prstGeom>
          </p:spPr>
        </p:pic>
        <p:pic>
          <p:nvPicPr>
            <p:cNvPr id="18" name="図 17"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04677" y="5870597"/>
              <a:ext cx="912931" cy="608621"/>
            </a:xfrm>
            <a:prstGeom prst="rect">
              <a:avLst/>
            </a:prstGeom>
          </p:spPr>
        </p:pic>
        <p:sp>
          <p:nvSpPr>
            <p:cNvPr id="28" name="テキスト ボックス 27"/>
            <p:cNvSpPr txBox="1"/>
            <p:nvPr/>
          </p:nvSpPr>
          <p:spPr>
            <a:xfrm>
              <a:off x="912056" y="5983304"/>
              <a:ext cx="133882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定常ならば</a:t>
              </a:r>
              <a:endParaRPr kumimoji="1" lang="ja-JP" altLang="en-US" dirty="0">
                <a:latin typeface="ヒラギノ角ゴ Pro W3"/>
                <a:ea typeface="ヒラギノ角ゴ Pro W3"/>
                <a:cs typeface="ヒラギノ角ゴ Pro W3"/>
              </a:endParaRPr>
            </a:p>
          </p:txBody>
        </p:sp>
        <p:sp>
          <p:nvSpPr>
            <p:cNvPr id="29" name="テキスト ボックス 28"/>
            <p:cNvSpPr txBox="1"/>
            <p:nvPr/>
          </p:nvSpPr>
          <p:spPr>
            <a:xfrm>
              <a:off x="3999626" y="5983304"/>
              <a:ext cx="1107996"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すなわち</a:t>
              </a:r>
              <a:endParaRPr kumimoji="1" lang="ja-JP" altLang="en-US" dirty="0">
                <a:latin typeface="ヒラギノ角ゴ Pro W3"/>
                <a:ea typeface="ヒラギノ角ゴ Pro W3"/>
                <a:cs typeface="ヒラギノ角ゴ Pro W3"/>
              </a:endParaRPr>
            </a:p>
          </p:txBody>
        </p:sp>
      </p:grpSp>
    </p:spTree>
    <p:extLst>
      <p:ext uri="{BB962C8B-B14F-4D97-AF65-F5344CB8AC3E}">
        <p14:creationId xmlns:p14="http://schemas.microsoft.com/office/powerpoint/2010/main" val="107383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質量フラックス</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11</a:t>
            </a:fld>
            <a:endParaRPr kumimoji="1" lang="ja-JP" altLang="en-US" dirty="0"/>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35414"/>
            <a:ext cx="3932602" cy="332826"/>
          </a:xfrm>
          <a:prstGeom prst="rect">
            <a:avLst/>
          </a:prstGeom>
        </p:spPr>
      </p:pic>
      <p:grpSp>
        <p:nvGrpSpPr>
          <p:cNvPr id="22" name="図形グループ 21"/>
          <p:cNvGrpSpPr/>
          <p:nvPr/>
        </p:nvGrpSpPr>
        <p:grpSpPr>
          <a:xfrm>
            <a:off x="521869" y="761533"/>
            <a:ext cx="4983453" cy="369332"/>
            <a:chOff x="521869" y="761533"/>
            <a:chExt cx="4983453" cy="369332"/>
          </a:xfrm>
        </p:grpSpPr>
        <p:grpSp>
          <p:nvGrpSpPr>
            <p:cNvPr id="21" name="図形グループ 20"/>
            <p:cNvGrpSpPr/>
            <p:nvPr/>
          </p:nvGrpSpPr>
          <p:grpSpPr>
            <a:xfrm>
              <a:off x="521869" y="761533"/>
              <a:ext cx="4983453" cy="369332"/>
              <a:chOff x="521869" y="761533"/>
              <a:chExt cx="4983453" cy="369332"/>
            </a:xfrm>
          </p:grpSpPr>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69" y="809139"/>
                <a:ext cx="1511365" cy="274120"/>
              </a:xfrm>
              <a:prstGeom prst="rect">
                <a:avLst/>
              </a:prstGeom>
            </p:spPr>
          </p:pic>
          <p:sp>
            <p:nvSpPr>
              <p:cNvPr id="3" name="テキスト ボックス 2"/>
              <p:cNvSpPr txBox="1"/>
              <p:nvPr/>
            </p:nvSpPr>
            <p:spPr>
              <a:xfrm>
                <a:off x="2019754" y="761533"/>
                <a:ext cx="348556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と同様に</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を２つに分ける</a:t>
                </a:r>
                <a:endParaRPr kumimoji="1" lang="ja-JP" altLang="en-US" dirty="0">
                  <a:latin typeface="ヒラギノ角ゴ Pro W3"/>
                  <a:ea typeface="ヒラギノ角ゴ Pro W3"/>
                  <a:cs typeface="ヒラギノ角ゴ Pro W3"/>
                </a:endParaRPr>
              </a:p>
            </p:txBody>
          </p:sp>
        </p:grpSp>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4449" y="826185"/>
              <a:ext cx="614917" cy="274120"/>
            </a:xfrm>
            <a:prstGeom prst="rect">
              <a:avLst/>
            </a:prstGeom>
          </p:spPr>
        </p:pic>
      </p:grpSp>
      <p:grpSp>
        <p:nvGrpSpPr>
          <p:cNvPr id="15" name="図形グループ 14"/>
          <p:cNvGrpSpPr/>
          <p:nvPr/>
        </p:nvGrpSpPr>
        <p:grpSpPr>
          <a:xfrm>
            <a:off x="7057693" y="802052"/>
            <a:ext cx="1629107" cy="596505"/>
            <a:chOff x="6375783" y="832612"/>
            <a:chExt cx="1629107" cy="596505"/>
          </a:xfrm>
        </p:grpSpPr>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0132" y="832612"/>
              <a:ext cx="894758" cy="596505"/>
            </a:xfrm>
            <a:prstGeom prst="rect">
              <a:avLst/>
            </a:prstGeom>
          </p:spPr>
        </p:pic>
        <p:sp>
          <p:nvSpPr>
            <p:cNvPr id="14" name="テキスト ボックス 13"/>
            <p:cNvSpPr txBox="1"/>
            <p:nvPr/>
          </p:nvSpPr>
          <p:spPr>
            <a:xfrm>
              <a:off x="6375783" y="966082"/>
              <a:ext cx="646331"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定常</a:t>
              </a:r>
              <a:endParaRPr kumimoji="1" lang="ja-JP" altLang="en-US" dirty="0">
                <a:latin typeface="ヒラギノ角ゴ Pro W3"/>
                <a:ea typeface="ヒラギノ角ゴ Pro W3"/>
                <a:cs typeface="ヒラギノ角ゴ Pro W3"/>
              </a:endParaRPr>
            </a:p>
          </p:txBody>
        </p:sp>
      </p:grpSp>
      <p:sp>
        <p:nvSpPr>
          <p:cNvPr id="17" name="テキスト ボックス 16"/>
          <p:cNvSpPr txBox="1"/>
          <p:nvPr/>
        </p:nvSpPr>
        <p:spPr>
          <a:xfrm>
            <a:off x="929104" y="4547790"/>
            <a:ext cx="87716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ここで</a:t>
            </a:r>
            <a:endParaRPr kumimoji="1" lang="ja-JP" altLang="en-US" dirty="0">
              <a:latin typeface="ヒラギノ角ゴ Pro W3"/>
              <a:ea typeface="ヒラギノ角ゴ Pro W3"/>
              <a:cs typeface="ヒラギノ角ゴ Pro W3"/>
            </a:endParaRPr>
          </a:p>
        </p:txBody>
      </p:sp>
      <p:grpSp>
        <p:nvGrpSpPr>
          <p:cNvPr id="25" name="図形グループ 24"/>
          <p:cNvGrpSpPr/>
          <p:nvPr/>
        </p:nvGrpSpPr>
        <p:grpSpPr>
          <a:xfrm>
            <a:off x="0" y="1855751"/>
            <a:ext cx="9144000" cy="2314275"/>
            <a:chOff x="0" y="1855751"/>
            <a:chExt cx="9144000" cy="2314275"/>
          </a:xfrm>
        </p:grpSpPr>
        <p:pic>
          <p:nvPicPr>
            <p:cNvPr id="8" name="図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55751"/>
              <a:ext cx="9144000" cy="2278966"/>
            </a:xfrm>
            <a:prstGeom prst="rect">
              <a:avLst/>
            </a:prstGeom>
          </p:spPr>
        </p:pic>
        <p:cxnSp>
          <p:nvCxnSpPr>
            <p:cNvPr id="23" name="直線コネクタ 22"/>
            <p:cNvCxnSpPr/>
            <p:nvPr/>
          </p:nvCxnSpPr>
          <p:spPr>
            <a:xfrm flipV="1">
              <a:off x="2310065" y="4170025"/>
              <a:ext cx="6665588" cy="1"/>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8" name="図形グループ 27"/>
          <p:cNvGrpSpPr/>
          <p:nvPr/>
        </p:nvGrpSpPr>
        <p:grpSpPr>
          <a:xfrm>
            <a:off x="2033234" y="4466169"/>
            <a:ext cx="4281353" cy="1878653"/>
            <a:chOff x="2033234" y="4466169"/>
            <a:chExt cx="4281353" cy="1878653"/>
          </a:xfrm>
        </p:grpSpPr>
        <p:grpSp>
          <p:nvGrpSpPr>
            <p:cNvPr id="20" name="図形グループ 19"/>
            <p:cNvGrpSpPr/>
            <p:nvPr/>
          </p:nvGrpSpPr>
          <p:grpSpPr>
            <a:xfrm>
              <a:off x="2033234" y="4466169"/>
              <a:ext cx="4281353" cy="1878653"/>
              <a:chOff x="1583081" y="4138744"/>
              <a:chExt cx="4281353" cy="1878653"/>
            </a:xfrm>
          </p:grpSpPr>
          <p:grpSp>
            <p:nvGrpSpPr>
              <p:cNvPr id="19" name="図形グループ 18"/>
              <p:cNvGrpSpPr/>
              <p:nvPr/>
            </p:nvGrpSpPr>
            <p:grpSpPr>
              <a:xfrm>
                <a:off x="1583081" y="4138744"/>
                <a:ext cx="4281353" cy="1878653"/>
                <a:chOff x="2171229" y="4247397"/>
                <a:chExt cx="4281353" cy="1878653"/>
              </a:xfrm>
            </p:grpSpPr>
            <p:sp>
              <p:nvSpPr>
                <p:cNvPr id="18" name="角丸四角形 17"/>
                <p:cNvSpPr/>
                <p:nvPr/>
              </p:nvSpPr>
              <p:spPr>
                <a:xfrm>
                  <a:off x="2171229" y="4247397"/>
                  <a:ext cx="4281353" cy="1878653"/>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13" name="図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9088" y="4329018"/>
                  <a:ext cx="3206234" cy="746208"/>
                </a:xfrm>
                <a:prstGeom prst="rect">
                  <a:avLst/>
                </a:prstGeom>
              </p:spPr>
            </p:pic>
          </p:grpSp>
          <p:pic>
            <p:nvPicPr>
              <p:cNvPr id="16" name="図 1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9797" y="5165861"/>
                <a:ext cx="4151048" cy="757005"/>
              </a:xfrm>
              <a:prstGeom prst="rect">
                <a:avLst/>
              </a:prstGeom>
            </p:spPr>
          </p:pic>
        </p:grpSp>
        <p:cxnSp>
          <p:nvCxnSpPr>
            <p:cNvPr id="26" name="直線コネクタ 25"/>
            <p:cNvCxnSpPr/>
            <p:nvPr/>
          </p:nvCxnSpPr>
          <p:spPr>
            <a:xfrm flipV="1">
              <a:off x="2178141" y="6027135"/>
              <a:ext cx="506884" cy="2"/>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3449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図形グループ 31"/>
          <p:cNvGrpSpPr/>
          <p:nvPr/>
        </p:nvGrpSpPr>
        <p:grpSpPr>
          <a:xfrm>
            <a:off x="2374785" y="4507012"/>
            <a:ext cx="3556731" cy="911985"/>
            <a:chOff x="2384418" y="3588278"/>
            <a:chExt cx="3556731" cy="911985"/>
          </a:xfrm>
        </p:grpSpPr>
        <p:sp>
          <p:nvSpPr>
            <p:cNvPr id="31" name="角丸四角形 30"/>
            <p:cNvSpPr/>
            <p:nvPr/>
          </p:nvSpPr>
          <p:spPr>
            <a:xfrm>
              <a:off x="2384418" y="3588278"/>
              <a:ext cx="3556731" cy="911985"/>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5" name="図形グループ 24"/>
            <p:cNvGrpSpPr/>
            <p:nvPr/>
          </p:nvGrpSpPr>
          <p:grpSpPr>
            <a:xfrm>
              <a:off x="2590800" y="3706018"/>
              <a:ext cx="3242868" cy="724657"/>
              <a:chOff x="857122" y="4084180"/>
              <a:chExt cx="3242868" cy="724657"/>
            </a:xfrm>
          </p:grpSpPr>
          <p:pic>
            <p:nvPicPr>
              <p:cNvPr id="15" name="図 1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22" y="4084180"/>
                <a:ext cx="3242868" cy="708824"/>
              </a:xfrm>
              <a:prstGeom prst="rect">
                <a:avLst/>
              </a:prstGeom>
            </p:spPr>
          </p:pic>
          <p:cxnSp>
            <p:nvCxnSpPr>
              <p:cNvPr id="23" name="直線コネクタ 22"/>
              <p:cNvCxnSpPr/>
              <p:nvPr/>
            </p:nvCxnSpPr>
            <p:spPr>
              <a:xfrm flipV="1">
                <a:off x="857122" y="4793004"/>
                <a:ext cx="1176112" cy="15833"/>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 name="タイトル 1"/>
          <p:cNvSpPr>
            <a:spLocks noGrp="1"/>
          </p:cNvSpPr>
          <p:nvPr>
            <p:ph type="title"/>
          </p:nvPr>
        </p:nvSpPr>
        <p:spPr/>
        <p:txBody>
          <a:bodyPr>
            <a:normAutofit fontScale="90000"/>
          </a:bodyPr>
          <a:lstStyle/>
          <a:p>
            <a:r>
              <a:rPr lang="ja-JP" altLang="en-US" dirty="0"/>
              <a:t>質量フラックス</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12</a:t>
            </a:fld>
            <a:endParaRPr kumimoji="1" lang="ja-JP" altLang="en-US" dirty="0"/>
          </a:p>
        </p:txBody>
      </p:sp>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35414"/>
            <a:ext cx="3932602" cy="332826"/>
          </a:xfrm>
          <a:prstGeom prst="rect">
            <a:avLst/>
          </a:prstGeom>
        </p:spPr>
      </p:pic>
      <p:grpSp>
        <p:nvGrpSpPr>
          <p:cNvPr id="18" name="図形グループ 17"/>
          <p:cNvGrpSpPr/>
          <p:nvPr/>
        </p:nvGrpSpPr>
        <p:grpSpPr>
          <a:xfrm>
            <a:off x="7057693" y="802052"/>
            <a:ext cx="1629107" cy="596505"/>
            <a:chOff x="6375783" y="832612"/>
            <a:chExt cx="1629107" cy="596505"/>
          </a:xfrm>
        </p:grpSpPr>
        <p:pic>
          <p:nvPicPr>
            <p:cNvPr id="19" name="図 1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132" y="832612"/>
              <a:ext cx="894758" cy="596505"/>
            </a:xfrm>
            <a:prstGeom prst="rect">
              <a:avLst/>
            </a:prstGeom>
          </p:spPr>
        </p:pic>
        <p:sp>
          <p:nvSpPr>
            <p:cNvPr id="20" name="テキスト ボックス 19"/>
            <p:cNvSpPr txBox="1"/>
            <p:nvPr/>
          </p:nvSpPr>
          <p:spPr>
            <a:xfrm>
              <a:off x="6375783" y="966082"/>
              <a:ext cx="646331"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定常</a:t>
              </a:r>
              <a:endParaRPr kumimoji="1" lang="ja-JP" altLang="en-US" dirty="0">
                <a:latin typeface="ヒラギノ角ゴ Pro W3"/>
                <a:ea typeface="ヒラギノ角ゴ Pro W3"/>
                <a:cs typeface="ヒラギノ角ゴ Pro W3"/>
              </a:endParaRPr>
            </a:p>
          </p:txBody>
        </p:sp>
      </p:grpSp>
      <p:grpSp>
        <p:nvGrpSpPr>
          <p:cNvPr id="3" name="図形グループ 2"/>
          <p:cNvGrpSpPr/>
          <p:nvPr/>
        </p:nvGrpSpPr>
        <p:grpSpPr>
          <a:xfrm>
            <a:off x="521869" y="761533"/>
            <a:ext cx="4983453" cy="369332"/>
            <a:chOff x="521869" y="761533"/>
            <a:chExt cx="4983453" cy="369332"/>
          </a:xfrm>
        </p:grpSpPr>
        <p:grpSp>
          <p:nvGrpSpPr>
            <p:cNvPr id="14" name="図形グループ 13"/>
            <p:cNvGrpSpPr/>
            <p:nvPr/>
          </p:nvGrpSpPr>
          <p:grpSpPr>
            <a:xfrm>
              <a:off x="521869" y="761533"/>
              <a:ext cx="4983453" cy="369332"/>
              <a:chOff x="521869" y="761533"/>
              <a:chExt cx="4983453" cy="369332"/>
            </a:xfrm>
          </p:grpSpPr>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69" y="809139"/>
                <a:ext cx="1511365" cy="274120"/>
              </a:xfrm>
              <a:prstGeom prst="rect">
                <a:avLst/>
              </a:prstGeom>
            </p:spPr>
          </p:pic>
          <p:sp>
            <p:nvSpPr>
              <p:cNvPr id="17" name="テキスト ボックス 16"/>
              <p:cNvSpPr txBox="1"/>
              <p:nvPr/>
            </p:nvSpPr>
            <p:spPr>
              <a:xfrm>
                <a:off x="2019754" y="761533"/>
                <a:ext cx="348556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と同様に</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を２つに分ける</a:t>
                </a:r>
                <a:endParaRPr kumimoji="1" lang="ja-JP" altLang="en-US" dirty="0">
                  <a:latin typeface="ヒラギノ角ゴ Pro W3"/>
                  <a:ea typeface="ヒラギノ角ゴ Pro W3"/>
                  <a:cs typeface="ヒラギノ角ゴ Pro W3"/>
                </a:endParaRPr>
              </a:p>
            </p:txBody>
          </p:sp>
        </p:grpSp>
        <p:pic>
          <p:nvPicPr>
            <p:cNvPr id="21" name="図 2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4449" y="826185"/>
              <a:ext cx="614917" cy="274120"/>
            </a:xfrm>
            <a:prstGeom prst="rect">
              <a:avLst/>
            </a:prstGeom>
          </p:spPr>
        </p:pic>
      </p:grpSp>
      <p:grpSp>
        <p:nvGrpSpPr>
          <p:cNvPr id="27" name="図形グループ 26"/>
          <p:cNvGrpSpPr/>
          <p:nvPr/>
        </p:nvGrpSpPr>
        <p:grpSpPr>
          <a:xfrm>
            <a:off x="0" y="2492305"/>
            <a:ext cx="9093317" cy="1256822"/>
            <a:chOff x="42158" y="1863894"/>
            <a:chExt cx="9093317" cy="1256822"/>
          </a:xfrm>
        </p:grpSpPr>
        <p:pic>
          <p:nvPicPr>
            <p:cNvPr id="10" name="図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58" y="1863894"/>
              <a:ext cx="9084793" cy="1249512"/>
            </a:xfrm>
            <a:prstGeom prst="rect">
              <a:avLst/>
            </a:prstGeom>
          </p:spPr>
        </p:pic>
        <p:cxnSp>
          <p:nvCxnSpPr>
            <p:cNvPr id="22" name="直線コネクタ 21"/>
            <p:cNvCxnSpPr/>
            <p:nvPr/>
          </p:nvCxnSpPr>
          <p:spPr>
            <a:xfrm flipV="1">
              <a:off x="6665771" y="3120715"/>
              <a:ext cx="2469704" cy="1"/>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0" name="テキスト ボックス 29"/>
          <p:cNvSpPr txBox="1"/>
          <p:nvPr/>
        </p:nvSpPr>
        <p:spPr>
          <a:xfrm>
            <a:off x="929104" y="4507012"/>
            <a:ext cx="87716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ここで</a:t>
            </a:r>
            <a:endParaRPr kumimoji="1" lang="ja-JP" altLang="en-US" dirty="0">
              <a:latin typeface="ヒラギノ角ゴ Pro W3"/>
              <a:ea typeface="ヒラギノ角ゴ Pro W3"/>
              <a:cs typeface="ヒラギノ角ゴ Pro W3"/>
            </a:endParaRPr>
          </a:p>
        </p:txBody>
      </p:sp>
    </p:spTree>
    <p:extLst>
      <p:ext uri="{BB962C8B-B14F-4D97-AF65-F5344CB8AC3E}">
        <p14:creationId xmlns:p14="http://schemas.microsoft.com/office/powerpoint/2010/main" val="243992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質量フラックス</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13</a:t>
            </a:fld>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pic>
        <p:nvPicPr>
          <p:cNvPr id="4" name="図 3" descr="KobayashiTanaka2010_fig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4499"/>
            <a:ext cx="5850639" cy="5504729"/>
          </a:xfrm>
          <a:prstGeom prst="rect">
            <a:avLst/>
          </a:prstGeom>
        </p:spPr>
      </p:pic>
      <p:sp>
        <p:nvSpPr>
          <p:cNvPr id="7" name="テキスト ボックス 6"/>
          <p:cNvSpPr txBox="1"/>
          <p:nvPr/>
        </p:nvSpPr>
        <p:spPr>
          <a:xfrm>
            <a:off x="5542898" y="1718293"/>
            <a:ext cx="851515"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~10</a:t>
            </a:r>
            <a:r>
              <a:rPr kumimoji="1" lang="ja-JP" altLang="en-US" dirty="0" smtClean="0">
                <a:latin typeface="ヒラギノ角ゴ Pro W3"/>
                <a:ea typeface="ヒラギノ角ゴ Pro W3"/>
                <a:cs typeface="ヒラギノ角ゴ Pro W3"/>
              </a:rPr>
              <a:t>倍</a:t>
            </a:r>
            <a:endParaRPr kumimoji="1" lang="ja-JP" altLang="en-US" dirty="0">
              <a:latin typeface="ヒラギノ角ゴ Pro W3"/>
              <a:ea typeface="ヒラギノ角ゴ Pro W3"/>
              <a:cs typeface="ヒラギノ角ゴ Pro W3"/>
            </a:endParaRPr>
          </a:p>
        </p:txBody>
      </p:sp>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871" y="639007"/>
            <a:ext cx="382609" cy="649713"/>
          </a:xfrm>
          <a:prstGeom prst="rect">
            <a:avLst/>
          </a:prstGeom>
        </p:spPr>
      </p:pic>
      <p:sp>
        <p:nvSpPr>
          <p:cNvPr id="12" name="テキスト ボックス 11"/>
          <p:cNvSpPr txBox="1"/>
          <p:nvPr/>
        </p:nvSpPr>
        <p:spPr>
          <a:xfrm>
            <a:off x="3090798" y="828075"/>
            <a:ext cx="87716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依存性</a:t>
            </a:r>
            <a:endParaRPr kumimoji="1" lang="ja-JP" altLang="en-US" dirty="0">
              <a:latin typeface="ヒラギノ角ゴ Pro W3"/>
              <a:ea typeface="ヒラギノ角ゴ Pro W3"/>
              <a:cs typeface="ヒラギノ角ゴ Pro W3"/>
            </a:endParaRPr>
          </a:p>
        </p:txBody>
      </p:sp>
      <p:grpSp>
        <p:nvGrpSpPr>
          <p:cNvPr id="16" name="図形グループ 15"/>
          <p:cNvGrpSpPr/>
          <p:nvPr/>
        </p:nvGrpSpPr>
        <p:grpSpPr>
          <a:xfrm>
            <a:off x="5692004" y="2525407"/>
            <a:ext cx="1103687" cy="369332"/>
            <a:chOff x="5757368" y="2525407"/>
            <a:chExt cx="1103687" cy="369332"/>
          </a:xfrm>
        </p:grpSpPr>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368" y="2554993"/>
              <a:ext cx="688189" cy="306783"/>
            </a:xfrm>
            <a:prstGeom prst="rect">
              <a:avLst/>
            </a:prstGeom>
          </p:spPr>
        </p:pic>
        <p:sp>
          <p:nvSpPr>
            <p:cNvPr id="13" name="テキスト ボックス 12"/>
            <p:cNvSpPr txBox="1"/>
            <p:nvPr/>
          </p:nvSpPr>
          <p:spPr>
            <a:xfrm>
              <a:off x="6445557" y="2525407"/>
              <a:ext cx="415498"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は</a:t>
              </a:r>
              <a:endParaRPr kumimoji="1" lang="ja-JP" altLang="en-US" dirty="0">
                <a:latin typeface="ヒラギノ角ゴ Pro W3"/>
                <a:ea typeface="ヒラギノ角ゴ Pro W3"/>
                <a:cs typeface="ヒラギノ角ゴ Pro W3"/>
              </a:endParaRPr>
            </a:p>
          </p:txBody>
        </p:sp>
      </p:grpSp>
      <p:grpSp>
        <p:nvGrpSpPr>
          <p:cNvPr id="15" name="図形グループ 14"/>
          <p:cNvGrpSpPr/>
          <p:nvPr/>
        </p:nvGrpSpPr>
        <p:grpSpPr>
          <a:xfrm>
            <a:off x="5850639" y="2931519"/>
            <a:ext cx="3149869" cy="369332"/>
            <a:chOff x="5998596" y="2931519"/>
            <a:chExt cx="3149869" cy="369332"/>
          </a:xfrm>
        </p:grpSpPr>
        <p:pic>
          <p:nvPicPr>
            <p:cNvPr id="10" name="図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8596" y="2988306"/>
              <a:ext cx="1109208" cy="303237"/>
            </a:xfrm>
            <a:prstGeom prst="rect">
              <a:avLst/>
            </a:prstGeom>
          </p:spPr>
        </p:pic>
        <p:sp>
          <p:nvSpPr>
            <p:cNvPr id="14" name="テキスト ボックス 13"/>
            <p:cNvSpPr txBox="1"/>
            <p:nvPr/>
          </p:nvSpPr>
          <p:spPr>
            <a:xfrm>
              <a:off x="7117140" y="2931519"/>
              <a:ext cx="2031325"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でほぼ決定される</a:t>
              </a:r>
              <a:endParaRPr kumimoji="1" lang="ja-JP" altLang="en-US" dirty="0">
                <a:latin typeface="ヒラギノ角ゴ Pro W3"/>
                <a:ea typeface="ヒラギノ角ゴ Pro W3"/>
                <a:cs typeface="ヒラギノ角ゴ Pro W3"/>
              </a:endParaRPr>
            </a:p>
          </p:txBody>
        </p:sp>
      </p:grpSp>
      <p:pic>
        <p:nvPicPr>
          <p:cNvPr id="8" name="図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6782" y="4312751"/>
            <a:ext cx="5721242" cy="1250096"/>
          </a:xfrm>
          <a:prstGeom prst="rect">
            <a:avLst/>
          </a:prstGeom>
          <a:solidFill>
            <a:schemeClr val="bg1"/>
          </a:solidFill>
        </p:spPr>
      </p:pic>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9191" y="1814829"/>
            <a:ext cx="1843217" cy="272796"/>
          </a:xfrm>
          <a:prstGeom prst="rect">
            <a:avLst/>
          </a:prstGeom>
        </p:spPr>
      </p:pic>
      <p:sp>
        <p:nvSpPr>
          <p:cNvPr id="18" name="テキスト ボックス 17"/>
          <p:cNvSpPr txBox="1"/>
          <p:nvPr/>
        </p:nvSpPr>
        <p:spPr>
          <a:xfrm>
            <a:off x="4061045" y="3943419"/>
            <a:ext cx="1331903"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したがって</a:t>
            </a:r>
            <a:endParaRPr kumimoji="1" lang="ja-JP" altLang="en-US" dirty="0">
              <a:latin typeface="ヒラギノ角ゴ Pro W3"/>
              <a:ea typeface="ヒラギノ角ゴ Pro W3"/>
              <a:cs typeface="ヒラギノ角ゴ Pro W3"/>
            </a:endParaRPr>
          </a:p>
        </p:txBody>
      </p:sp>
    </p:spTree>
    <p:extLst>
      <p:ext uri="{BB962C8B-B14F-4D97-AF65-F5344CB8AC3E}">
        <p14:creationId xmlns:p14="http://schemas.microsoft.com/office/powerpoint/2010/main" val="1093793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図形グループ 30"/>
          <p:cNvGrpSpPr/>
          <p:nvPr/>
        </p:nvGrpSpPr>
        <p:grpSpPr>
          <a:xfrm>
            <a:off x="6261746" y="4752961"/>
            <a:ext cx="2800227" cy="369332"/>
            <a:chOff x="6087898" y="5498142"/>
            <a:chExt cx="2800227" cy="369332"/>
          </a:xfrm>
        </p:grpSpPr>
        <p:sp>
          <p:nvSpPr>
            <p:cNvPr id="30" name="テキスト ボックス 29"/>
            <p:cNvSpPr txBox="1"/>
            <p:nvPr/>
          </p:nvSpPr>
          <p:spPr>
            <a:xfrm>
              <a:off x="6087898" y="5498142"/>
              <a:ext cx="2800227" cy="369332"/>
            </a:xfrm>
            <a:prstGeom prst="rect">
              <a:avLst/>
            </a:prstGeom>
            <a:noFill/>
          </p:spPr>
          <p:txBody>
            <a:bodyPr wrap="none" rtlCol="0">
              <a:spAutoFit/>
            </a:bodyPr>
            <a:lstStyle/>
            <a:p>
              <a:r>
                <a:rPr lang="ja-JP" altLang="en-US" dirty="0">
                  <a:latin typeface="ヒラギノ角ゴ Pro W3"/>
                  <a:ea typeface="ヒラギノ角ゴ Pro W3"/>
                  <a:cs typeface="ヒラギノ角ゴ Pro W3"/>
                </a:rPr>
                <a:t>「破片の最大</a:t>
              </a:r>
              <a:r>
                <a:rPr lang="ja-JP" altLang="en-US" dirty="0" smtClean="0">
                  <a:latin typeface="ヒラギノ角ゴ Pro W3"/>
                  <a:ea typeface="ヒラギノ角ゴ Pro W3"/>
                  <a:cs typeface="ヒラギノ角ゴ Pro W3"/>
                </a:rPr>
                <a:t>質量</a:t>
              </a:r>
              <a:r>
                <a:rPr lang="en-US" altLang="ja-JP" dirty="0">
                  <a:latin typeface="ヒラギノ角ゴ Pro W3"/>
                  <a:ea typeface="ヒラギノ角ゴ Pro W3"/>
                  <a:cs typeface="ヒラギノ角ゴ Pro W3"/>
                </a:rPr>
                <a:t> </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a:t>
              </a:r>
              <a:endParaRPr lang="ja-JP" altLang="en-US" dirty="0">
                <a:latin typeface="ヒラギノ角ゴ Pro W3"/>
                <a:ea typeface="ヒラギノ角ゴ Pro W3"/>
                <a:cs typeface="ヒラギノ角ゴ Pro W3"/>
              </a:endParaRPr>
            </a:p>
          </p:txBody>
        </p:sp>
        <p:pic>
          <p:nvPicPr>
            <p:cNvPr id="27" name="図 2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517" y="5604339"/>
              <a:ext cx="442164" cy="202659"/>
            </a:xfrm>
            <a:prstGeom prst="rect">
              <a:avLst/>
            </a:prstGeom>
          </p:spPr>
        </p:pic>
      </p:grpSp>
      <p:sp>
        <p:nvSpPr>
          <p:cNvPr id="2" name="タイトル 1"/>
          <p:cNvSpPr>
            <a:spLocks noGrp="1"/>
          </p:cNvSpPr>
          <p:nvPr>
            <p:ph type="title"/>
          </p:nvPr>
        </p:nvSpPr>
        <p:spPr/>
        <p:txBody>
          <a:bodyPr>
            <a:normAutofit fontScale="90000"/>
          </a:bodyPr>
          <a:lstStyle/>
          <a:p>
            <a:r>
              <a:rPr lang="ja-JP" altLang="en-US" dirty="0"/>
              <a:t>質量フラックス</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14</a:t>
            </a:fld>
            <a:endParaRPr kumimoji="1" lang="ja-JP" altLang="en-US" dirty="0"/>
          </a:p>
        </p:txBody>
      </p:sp>
      <p:pic>
        <p:nvPicPr>
          <p:cNvPr id="7" name="図 6" descr="KobayashiTanaka2010_fig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8824"/>
            <a:ext cx="5817424" cy="5540404"/>
          </a:xfrm>
          <a:prstGeom prst="rect">
            <a:avLst/>
          </a:prstGeom>
        </p:spPr>
      </p:pic>
      <p:grpSp>
        <p:nvGrpSpPr>
          <p:cNvPr id="19" name="図形グループ 18"/>
          <p:cNvGrpSpPr/>
          <p:nvPr/>
        </p:nvGrpSpPr>
        <p:grpSpPr>
          <a:xfrm>
            <a:off x="5770741" y="828598"/>
            <a:ext cx="3038658" cy="2455868"/>
            <a:chOff x="6005035" y="1184613"/>
            <a:chExt cx="3038658" cy="2455868"/>
          </a:xfrm>
        </p:grpSpPr>
        <p:sp>
          <p:nvSpPr>
            <p:cNvPr id="8" name="テキスト ボックス 7"/>
            <p:cNvSpPr txBox="1"/>
            <p:nvPr/>
          </p:nvSpPr>
          <p:spPr>
            <a:xfrm>
              <a:off x="6250633" y="1680052"/>
              <a:ext cx="1240262"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黒の実線</a:t>
              </a:r>
              <a:r>
                <a:rPr kumimoji="1" lang="en-US" altLang="ja-JP" dirty="0" smtClean="0">
                  <a:latin typeface="ヒラギノ角ゴ Pro W3"/>
                  <a:ea typeface="ヒラギノ角ゴ Pro W3"/>
                  <a:cs typeface="ヒラギノ角ゴ Pro W3"/>
                </a:rPr>
                <a:t> :</a:t>
              </a:r>
              <a:r>
                <a:rPr kumimoji="1" lang="en-US" altLang="ja-JP" dirty="0" smtClean="0"/>
                <a:t> </a:t>
              </a:r>
              <a:endParaRPr kumimoji="1" lang="ja-JP" altLang="en-US" dirty="0"/>
            </a:p>
          </p:txBody>
        </p:sp>
        <p:sp>
          <p:nvSpPr>
            <p:cNvPr id="9" name="テキスト ボックス 8"/>
            <p:cNvSpPr txBox="1"/>
            <p:nvPr/>
          </p:nvSpPr>
          <p:spPr>
            <a:xfrm>
              <a:off x="6235868" y="2069601"/>
              <a:ext cx="1240262"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黒の破線</a:t>
              </a:r>
              <a:r>
                <a:rPr kumimoji="1" lang="en-US" altLang="ja-JP" dirty="0" smtClean="0">
                  <a:latin typeface="ヒラギノ角ゴ Pro W3"/>
                  <a:ea typeface="ヒラギノ角ゴ Pro W3"/>
                  <a:cs typeface="ヒラギノ角ゴ Pro W3"/>
                </a:rPr>
                <a:t> :</a:t>
              </a:r>
              <a:r>
                <a:rPr kumimoji="1" lang="en-US" altLang="ja-JP" dirty="0" smtClean="0"/>
                <a:t> </a:t>
              </a:r>
              <a:endParaRPr kumimoji="1" lang="ja-JP" altLang="en-US" dirty="0"/>
            </a:p>
          </p:txBody>
        </p:sp>
        <p:sp>
          <p:nvSpPr>
            <p:cNvPr id="10" name="テキスト ボックス 9"/>
            <p:cNvSpPr txBox="1"/>
            <p:nvPr/>
          </p:nvSpPr>
          <p:spPr>
            <a:xfrm>
              <a:off x="6235868" y="2446739"/>
              <a:ext cx="1240262"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黒の点線</a:t>
              </a:r>
              <a:r>
                <a:rPr kumimoji="1" lang="en-US" altLang="ja-JP" dirty="0" smtClean="0">
                  <a:latin typeface="ヒラギノ角ゴ Pro W3"/>
                  <a:ea typeface="ヒラギノ角ゴ Pro W3"/>
                  <a:cs typeface="ヒラギノ角ゴ Pro W3"/>
                </a:rPr>
                <a:t> :</a:t>
              </a:r>
              <a:r>
                <a:rPr kumimoji="1" lang="en-US" altLang="ja-JP" dirty="0" smtClean="0"/>
                <a:t> </a:t>
              </a:r>
              <a:endParaRPr kumimoji="1" lang="ja-JP" altLang="en-US" dirty="0"/>
            </a:p>
          </p:txBody>
        </p:sp>
        <p:sp>
          <p:nvSpPr>
            <p:cNvPr id="11" name="テキスト ボックス 10"/>
            <p:cNvSpPr txBox="1"/>
            <p:nvPr/>
          </p:nvSpPr>
          <p:spPr>
            <a:xfrm>
              <a:off x="6005035" y="2860773"/>
              <a:ext cx="1471095"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灰色の実線</a:t>
              </a:r>
              <a:r>
                <a:rPr kumimoji="1" lang="en-US" altLang="ja-JP" dirty="0" smtClean="0">
                  <a:latin typeface="ヒラギノ角ゴ Pro W3"/>
                  <a:ea typeface="ヒラギノ角ゴ Pro W3"/>
                  <a:cs typeface="ヒラギノ角ゴ Pro W3"/>
                </a:rPr>
                <a:t> :</a:t>
              </a:r>
              <a:r>
                <a:rPr kumimoji="1" lang="en-US" altLang="ja-JP" dirty="0" smtClean="0"/>
                <a:t> </a:t>
              </a:r>
              <a:endParaRPr kumimoji="1" lang="ja-JP" altLang="en-US" dirty="0"/>
            </a:p>
          </p:txBody>
        </p:sp>
        <p:sp>
          <p:nvSpPr>
            <p:cNvPr id="12" name="テキスト ボックス 11"/>
            <p:cNvSpPr txBox="1"/>
            <p:nvPr/>
          </p:nvSpPr>
          <p:spPr>
            <a:xfrm>
              <a:off x="6005035" y="3257027"/>
              <a:ext cx="1471095"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灰色の破線</a:t>
              </a:r>
              <a:r>
                <a:rPr kumimoji="1" lang="en-US" altLang="ja-JP" dirty="0" smtClean="0">
                  <a:latin typeface="ヒラギノ角ゴ Pro W3"/>
                  <a:ea typeface="ヒラギノ角ゴ Pro W3"/>
                  <a:cs typeface="ヒラギノ角ゴ Pro W3"/>
                </a:rPr>
                <a:t> :</a:t>
              </a:r>
              <a:r>
                <a:rPr kumimoji="1" lang="en-US" altLang="ja-JP" dirty="0" smtClean="0"/>
                <a:t> </a:t>
              </a:r>
              <a:endParaRPr kumimoji="1" lang="ja-JP" altLang="en-US" dirty="0"/>
            </a:p>
          </p:txBody>
        </p:sp>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196" y="1184613"/>
              <a:ext cx="630881" cy="348397"/>
            </a:xfrm>
            <a:prstGeom prst="rect">
              <a:avLst/>
            </a:prstGeom>
          </p:spPr>
        </p:pic>
        <p:pic>
          <p:nvPicPr>
            <p:cNvPr id="14" name="図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446" y="1712286"/>
              <a:ext cx="1196772" cy="323216"/>
            </a:xfrm>
            <a:prstGeom prst="rect">
              <a:avLst/>
            </a:prstGeom>
          </p:spPr>
        </p:pic>
        <p:pic>
          <p:nvPicPr>
            <p:cNvPr id="15" name="図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9681" y="2111174"/>
              <a:ext cx="1135623" cy="323216"/>
            </a:xfrm>
            <a:prstGeom prst="rect">
              <a:avLst/>
            </a:prstGeom>
          </p:spPr>
        </p:pic>
        <p:pic>
          <p:nvPicPr>
            <p:cNvPr id="16" name="図 1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9681" y="2494121"/>
              <a:ext cx="1135623" cy="323216"/>
            </a:xfrm>
            <a:prstGeom prst="rect">
              <a:avLst/>
            </a:prstGeom>
          </p:spPr>
        </p:pic>
        <p:pic>
          <p:nvPicPr>
            <p:cNvPr id="17" name="図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9681" y="2860773"/>
              <a:ext cx="1354012" cy="323216"/>
            </a:xfrm>
            <a:prstGeom prst="rect">
              <a:avLst/>
            </a:prstGeom>
          </p:spPr>
        </p:pic>
        <p:pic>
          <p:nvPicPr>
            <p:cNvPr id="18" name="図 1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681" y="3317265"/>
              <a:ext cx="1196772" cy="323216"/>
            </a:xfrm>
            <a:prstGeom prst="rect">
              <a:avLst/>
            </a:prstGeom>
          </p:spPr>
        </p:pic>
      </p:grpSp>
      <p:grpSp>
        <p:nvGrpSpPr>
          <p:cNvPr id="25" name="図形グループ 24"/>
          <p:cNvGrpSpPr/>
          <p:nvPr/>
        </p:nvGrpSpPr>
        <p:grpSpPr>
          <a:xfrm>
            <a:off x="5860157" y="3678478"/>
            <a:ext cx="2694183" cy="369332"/>
            <a:chOff x="6205900" y="4695193"/>
            <a:chExt cx="2694183" cy="369332"/>
          </a:xfrm>
        </p:grpSpPr>
        <p:pic>
          <p:nvPicPr>
            <p:cNvPr id="21" name="図 20"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05900" y="4727243"/>
              <a:ext cx="406977" cy="305233"/>
            </a:xfrm>
            <a:prstGeom prst="rect">
              <a:avLst/>
            </a:prstGeom>
          </p:spPr>
        </p:pic>
        <p:sp>
          <p:nvSpPr>
            <p:cNvPr id="22" name="テキスト ボックス 21"/>
            <p:cNvSpPr txBox="1"/>
            <p:nvPr/>
          </p:nvSpPr>
          <p:spPr>
            <a:xfrm>
              <a:off x="6637925" y="4695193"/>
              <a:ext cx="2262158"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にほとんど依らない</a:t>
              </a:r>
              <a:endParaRPr kumimoji="1" lang="ja-JP" altLang="en-US" dirty="0">
                <a:latin typeface="ヒラギノ角ゴ Pro W3"/>
                <a:ea typeface="ヒラギノ角ゴ Pro W3"/>
                <a:cs typeface="ヒラギノ角ゴ Pro W3"/>
              </a:endParaRPr>
            </a:p>
          </p:txBody>
        </p:sp>
      </p:grpSp>
      <p:pic>
        <p:nvPicPr>
          <p:cNvPr id="23" name="図 2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1684" y="813953"/>
            <a:ext cx="406977" cy="305233"/>
          </a:xfrm>
          <a:prstGeom prst="rect">
            <a:avLst/>
          </a:prstGeom>
        </p:spPr>
      </p:pic>
      <p:sp>
        <p:nvSpPr>
          <p:cNvPr id="24" name="テキスト ボックス 23"/>
          <p:cNvSpPr txBox="1"/>
          <p:nvPr/>
        </p:nvSpPr>
        <p:spPr>
          <a:xfrm>
            <a:off x="2941394" y="786544"/>
            <a:ext cx="87716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依存性</a:t>
            </a:r>
            <a:endParaRPr kumimoji="1" lang="ja-JP" altLang="en-US" dirty="0">
              <a:latin typeface="ヒラギノ角ゴ Pro W3"/>
              <a:ea typeface="ヒラギノ角ゴ Pro W3"/>
              <a:cs typeface="ヒラギノ角ゴ Pro W3"/>
            </a:endParaRPr>
          </a:p>
        </p:txBody>
      </p:sp>
      <p:sp>
        <p:nvSpPr>
          <p:cNvPr id="28" name="左右矢印 27"/>
          <p:cNvSpPr/>
          <p:nvPr/>
        </p:nvSpPr>
        <p:spPr>
          <a:xfrm>
            <a:off x="5653670" y="4329849"/>
            <a:ext cx="608076" cy="344932"/>
          </a:xfrm>
          <a:prstGeom prst="leftRightArrow">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テキスト ボックス 28"/>
          <p:cNvSpPr txBox="1"/>
          <p:nvPr/>
        </p:nvSpPr>
        <p:spPr>
          <a:xfrm>
            <a:off x="6261746" y="4305449"/>
            <a:ext cx="2492990"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「個数分布の</a:t>
            </a:r>
            <a:r>
              <a:rPr kumimoji="1" lang="ja-JP" altLang="en-US" dirty="0" smtClean="0">
                <a:latin typeface="ヒラギノ角ゴ Pro W3"/>
                <a:ea typeface="ヒラギノ角ゴ Pro W3"/>
                <a:cs typeface="ヒラギノ角ゴ Pro W3"/>
              </a:rPr>
              <a:t>べき」と</a:t>
            </a:r>
            <a:endParaRPr kumimoji="1" lang="en-US" altLang="ja-JP" dirty="0" smtClean="0">
              <a:latin typeface="ヒラギノ角ゴ Pro W3"/>
              <a:ea typeface="ヒラギノ角ゴ Pro W3"/>
              <a:cs typeface="ヒラギノ角ゴ Pro W3"/>
            </a:endParaRPr>
          </a:p>
        </p:txBody>
      </p:sp>
      <p:sp>
        <p:nvSpPr>
          <p:cNvPr id="32" name="テキスト ボックス 31"/>
          <p:cNvSpPr txBox="1"/>
          <p:nvPr/>
        </p:nvSpPr>
        <p:spPr>
          <a:xfrm>
            <a:off x="7148574" y="5179223"/>
            <a:ext cx="87716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よりも</a:t>
            </a:r>
            <a:endParaRPr kumimoji="1" lang="ja-JP" altLang="en-US" dirty="0">
              <a:latin typeface="ヒラギノ角ゴ Pro W3"/>
              <a:ea typeface="ヒラギノ角ゴ Pro W3"/>
              <a:cs typeface="ヒラギノ角ゴ Pro W3"/>
            </a:endParaRPr>
          </a:p>
        </p:txBody>
      </p:sp>
      <p:grpSp>
        <p:nvGrpSpPr>
          <p:cNvPr id="35" name="図形グループ 34"/>
          <p:cNvGrpSpPr/>
          <p:nvPr/>
        </p:nvGrpSpPr>
        <p:grpSpPr>
          <a:xfrm>
            <a:off x="6261746" y="5623267"/>
            <a:ext cx="2569395" cy="369332"/>
            <a:chOff x="6288427" y="5980399"/>
            <a:chExt cx="2569395" cy="369332"/>
          </a:xfrm>
        </p:grpSpPr>
        <p:sp>
          <p:nvSpPr>
            <p:cNvPr id="33" name="テキスト ボックス 32"/>
            <p:cNvSpPr txBox="1"/>
            <p:nvPr/>
          </p:nvSpPr>
          <p:spPr>
            <a:xfrm>
              <a:off x="6288427" y="5980399"/>
              <a:ext cx="2569395" cy="369332"/>
            </a:xfrm>
            <a:prstGeom prst="rect">
              <a:avLst/>
            </a:prstGeom>
            <a:noFill/>
          </p:spPr>
          <p:txBody>
            <a:bodyPr wrap="none" rtlCol="0">
              <a:spAutoFit/>
            </a:bodyPr>
            <a:lstStyle/>
            <a:p>
              <a:r>
                <a:rPr kumimoji="1" lang="ja-JP" altLang="en-US" dirty="0" smtClean="0">
                  <a:solidFill>
                    <a:srgbClr val="FF0000"/>
                  </a:solidFill>
                  <a:latin typeface="ヒラギノ角ゴ Pro W3"/>
                  <a:ea typeface="ヒラギノ角ゴ Pro W3"/>
                  <a:cs typeface="ヒラギノ角ゴ Pro W3"/>
                </a:rPr>
                <a:t>「破片の総質量</a:t>
              </a:r>
              <a:r>
                <a:rPr kumimoji="1" lang="en-US" altLang="ja-JP" dirty="0" smtClean="0">
                  <a:solidFill>
                    <a:srgbClr val="FF0000"/>
                  </a:solidFill>
                  <a:latin typeface="ヒラギノ角ゴ Pro W3"/>
                  <a:ea typeface="ヒラギノ角ゴ Pro W3"/>
                  <a:cs typeface="ヒラギノ角ゴ Pro W3"/>
                </a:rPr>
                <a:t> </a:t>
              </a:r>
              <a:r>
                <a:rPr lang="en-US" altLang="ja-JP" dirty="0" smtClean="0">
                  <a:solidFill>
                    <a:srgbClr val="FF0000"/>
                  </a:solidFill>
                  <a:latin typeface="ヒラギノ角ゴ Pro W3"/>
                  <a:ea typeface="ヒラギノ角ゴ Pro W3"/>
                  <a:cs typeface="ヒラギノ角ゴ Pro W3"/>
                </a:rPr>
                <a:t>      </a:t>
              </a:r>
              <a:r>
                <a:rPr kumimoji="1" lang="ja-JP" altLang="en-US" dirty="0" smtClean="0">
                  <a:solidFill>
                    <a:srgbClr val="FF0000"/>
                  </a:solidFill>
                  <a:latin typeface="ヒラギノ角ゴ Pro W3"/>
                  <a:ea typeface="ヒラギノ角ゴ Pro W3"/>
                  <a:cs typeface="ヒラギノ角ゴ Pro W3"/>
                </a:rPr>
                <a:t>」</a:t>
              </a:r>
              <a:endParaRPr kumimoji="1" lang="ja-JP" altLang="en-US" dirty="0">
                <a:solidFill>
                  <a:srgbClr val="FF0000"/>
                </a:solidFill>
                <a:latin typeface="ヒラギノ角ゴ Pro W3"/>
                <a:ea typeface="ヒラギノ角ゴ Pro W3"/>
                <a:cs typeface="ヒラギノ角ゴ Pro W3"/>
              </a:endParaRPr>
            </a:p>
          </p:txBody>
        </p:sp>
        <p:pic>
          <p:nvPicPr>
            <p:cNvPr id="34" name="図 33"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49880" y="6079298"/>
              <a:ext cx="410129" cy="205065"/>
            </a:xfrm>
            <a:prstGeom prst="rect">
              <a:avLst/>
            </a:prstGeom>
          </p:spPr>
        </p:pic>
      </p:grpSp>
      <p:sp>
        <p:nvSpPr>
          <p:cNvPr id="37" name="テキスト ボックス 36"/>
          <p:cNvSpPr txBox="1"/>
          <p:nvPr/>
        </p:nvSpPr>
        <p:spPr>
          <a:xfrm>
            <a:off x="6891285" y="6001938"/>
            <a:ext cx="1800493" cy="369332"/>
          </a:xfrm>
          <a:prstGeom prst="rect">
            <a:avLst/>
          </a:prstGeom>
          <a:noFill/>
        </p:spPr>
        <p:txBody>
          <a:bodyPr wrap="none" rtlCol="0">
            <a:spAutoFit/>
          </a:bodyPr>
          <a:lstStyle/>
          <a:p>
            <a:r>
              <a:rPr lang="ja-JP" altLang="en-US" dirty="0" smtClean="0">
                <a:solidFill>
                  <a:srgbClr val="FF0000"/>
                </a:solidFill>
                <a:latin typeface="ヒラギノ角ゴ Pro W3"/>
                <a:ea typeface="ヒラギノ角ゴ Pro W3"/>
                <a:cs typeface="ヒラギノ角ゴ Pro W3"/>
              </a:rPr>
              <a:t>の寄与が重要！</a:t>
            </a:r>
            <a:endParaRPr kumimoji="1" lang="ja-JP" altLang="en-US" dirty="0">
              <a:solidFill>
                <a:srgbClr val="FF0000"/>
              </a:solidFill>
              <a:latin typeface="ヒラギノ角ゴ Pro W3"/>
              <a:ea typeface="ヒラギノ角ゴ Pro W3"/>
              <a:cs typeface="ヒラギノ角ゴ Pro W3"/>
            </a:endParaRPr>
          </a:p>
        </p:txBody>
      </p:sp>
      <p:sp>
        <p:nvSpPr>
          <p:cNvPr id="38" name="テキスト ボックス 37"/>
          <p:cNvSpPr txBox="1"/>
          <p:nvPr/>
        </p:nvSpPr>
        <p:spPr>
          <a:xfrm>
            <a:off x="2941394" y="3936117"/>
            <a:ext cx="2185214" cy="369332"/>
          </a:xfrm>
          <a:prstGeom prst="rect">
            <a:avLst/>
          </a:prstGeom>
          <a:noFill/>
        </p:spPr>
        <p:txBody>
          <a:bodyPr wrap="none" rtlCol="0">
            <a:spAutoFit/>
          </a:bodyPr>
          <a:lstStyle/>
          <a:p>
            <a:r>
              <a:rPr kumimoji="1" lang="en-US" altLang="ja-JP" dirty="0" smtClean="0">
                <a:latin typeface="Helvetica"/>
                <a:cs typeface="Helvetica"/>
              </a:rPr>
              <a:t>factor 2 </a:t>
            </a:r>
            <a:r>
              <a:rPr kumimoji="1" lang="ja-JP" altLang="en-US" dirty="0" smtClean="0">
                <a:latin typeface="ヒラギノ角ゴ Pro W3"/>
                <a:ea typeface="ヒラギノ角ゴ Pro W3"/>
                <a:cs typeface="ヒラギノ角ゴ Pro W3"/>
              </a:rPr>
              <a:t>程度</a:t>
            </a:r>
            <a:r>
              <a:rPr lang="ja-JP" altLang="en-US" dirty="0" smtClean="0">
                <a:latin typeface="ヒラギノ角ゴ Pro W3"/>
                <a:ea typeface="ヒラギノ角ゴ Pro W3"/>
                <a:cs typeface="ヒラギノ角ゴ Pro W3"/>
              </a:rPr>
              <a:t>の変化</a:t>
            </a:r>
            <a:endParaRPr kumimoji="1" lang="en-US" altLang="ja-JP" dirty="0" smtClean="0">
              <a:latin typeface="ヒラギノ角ゴ Pro W3"/>
              <a:ea typeface="ヒラギノ角ゴ Pro W3"/>
              <a:cs typeface="ヒラギノ角ゴ Pro W3"/>
            </a:endParaRPr>
          </a:p>
        </p:txBody>
      </p:sp>
    </p:spTree>
    <p:extLst>
      <p:ext uri="{BB962C8B-B14F-4D97-AF65-F5344CB8AC3E}">
        <p14:creationId xmlns:p14="http://schemas.microsoft.com/office/powerpoint/2010/main" val="895520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質量フラックス</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15</a:t>
            </a:fld>
            <a:endParaRPr kumimoji="1" lang="ja-JP" altLang="en-US" dirty="0"/>
          </a:p>
        </p:txBody>
      </p:sp>
      <p:grpSp>
        <p:nvGrpSpPr>
          <p:cNvPr id="10" name="図形グループ 9"/>
          <p:cNvGrpSpPr/>
          <p:nvPr/>
        </p:nvGrpSpPr>
        <p:grpSpPr>
          <a:xfrm>
            <a:off x="767678" y="980119"/>
            <a:ext cx="7919122" cy="369332"/>
            <a:chOff x="723970" y="1112245"/>
            <a:chExt cx="7919122" cy="369332"/>
          </a:xfrm>
        </p:grpSpPr>
        <p:sp>
          <p:nvSpPr>
            <p:cNvPr id="7" name="テキスト ボックス 6"/>
            <p:cNvSpPr txBox="1"/>
            <p:nvPr/>
          </p:nvSpPr>
          <p:spPr>
            <a:xfrm>
              <a:off x="1405213" y="1112245"/>
              <a:ext cx="7237879"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へ与える</a:t>
              </a:r>
              <a:r>
                <a:rPr kumimoji="1" lang="en-US" altLang="ja-JP" dirty="0" smtClean="0">
                  <a:latin typeface="ヒラギノ角ゴ Pro W3"/>
                  <a:ea typeface="ヒラギノ角ゴ Pro W3"/>
                  <a:cs typeface="ヒラギノ角ゴ Pro W3"/>
                </a:rPr>
                <a:t> </a:t>
              </a:r>
              <a:r>
                <a:rPr kumimoji="1" lang="en-US" altLang="ja-JP" dirty="0" smtClean="0">
                  <a:latin typeface="Helvetica"/>
                  <a:cs typeface="Helvetica"/>
                </a:rPr>
                <a:t>cratering</a:t>
              </a:r>
              <a:r>
                <a:rPr kumimoji="1" lang="ja-JP" altLang="en-US" dirty="0" smtClean="0">
                  <a:latin typeface="ヒラギノ角ゴ Pro W3"/>
                  <a:ea typeface="ヒラギノ角ゴ Pro W3"/>
                  <a:cs typeface="ヒラギノ角ゴ Pro W3"/>
                </a:rPr>
                <a:t>な破壊</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と</a:t>
              </a:r>
              <a:r>
                <a:rPr kumimoji="1" lang="en-US" altLang="ja-JP" dirty="0" smtClean="0">
                  <a:latin typeface="ヒラギノ角ゴ Pro W3"/>
                  <a:ea typeface="ヒラギノ角ゴ Pro W3"/>
                  <a:cs typeface="ヒラギノ角ゴ Pro W3"/>
                </a:rPr>
                <a:t> </a:t>
              </a:r>
              <a:r>
                <a:rPr kumimoji="1" lang="en-US" altLang="ja-JP" dirty="0" smtClean="0">
                  <a:latin typeface="Helvetica"/>
                  <a:cs typeface="Helvetica"/>
                </a:rPr>
                <a:t>catastrophic</a:t>
              </a:r>
              <a:r>
                <a:rPr lang="ja-JP" altLang="en-US" dirty="0" smtClean="0">
                  <a:latin typeface="ヒラギノ角ゴ Pro W3"/>
                  <a:ea typeface="ヒラギノ角ゴ Pro W3"/>
                  <a:cs typeface="ヒラギノ角ゴ Pro W3"/>
                </a:rPr>
                <a:t>な</a:t>
              </a:r>
              <a:r>
                <a:rPr kumimoji="1" lang="ja-JP" altLang="en-US" dirty="0" smtClean="0">
                  <a:latin typeface="ヒラギノ角ゴ Pro W3"/>
                  <a:ea typeface="ヒラギノ角ゴ Pro W3"/>
                  <a:cs typeface="ヒラギノ角ゴ Pro W3"/>
                </a:rPr>
                <a:t>破壊</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の</a:t>
              </a:r>
              <a:r>
                <a:rPr lang="ja-JP" altLang="en-US" dirty="0">
                  <a:latin typeface="ヒラギノ角ゴ Pro W3"/>
                  <a:ea typeface="ヒラギノ角ゴ Pro W3"/>
                  <a:cs typeface="ヒラギノ角ゴ Pro W3"/>
                </a:rPr>
                <a:t>寄与を</a:t>
              </a:r>
              <a:r>
                <a:rPr lang="ja-JP" altLang="en-US" dirty="0" smtClean="0">
                  <a:latin typeface="ヒラギノ角ゴ Pro W3"/>
                  <a:ea typeface="ヒラギノ角ゴ Pro W3"/>
                  <a:cs typeface="ヒラギノ角ゴ Pro W3"/>
                </a:rPr>
                <a:t>比べるため</a:t>
              </a:r>
              <a:endParaRPr lang="ja-JP" altLang="en-US" dirty="0">
                <a:latin typeface="ヒラギノ角ゴ Pro W3"/>
                <a:ea typeface="ヒラギノ角ゴ Pro W3"/>
                <a:cs typeface="ヒラギノ角ゴ Pro W3"/>
              </a:endParaRPr>
            </a:p>
          </p:txBody>
        </p:sp>
        <p:pic>
          <p:nvPicPr>
            <p:cNvPr id="9" name="図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70" y="1164785"/>
              <a:ext cx="681243" cy="303687"/>
            </a:xfrm>
            <a:prstGeom prst="rect">
              <a:avLst/>
            </a:prstGeom>
          </p:spPr>
        </p:pic>
      </p:grpSp>
      <p:pic>
        <p:nvPicPr>
          <p:cNvPr id="11" name="図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24" y="2316499"/>
            <a:ext cx="5796287" cy="429355"/>
          </a:xfrm>
          <a:prstGeom prst="rect">
            <a:avLst/>
          </a:prstGeom>
        </p:spPr>
      </p:pic>
      <p:grpSp>
        <p:nvGrpSpPr>
          <p:cNvPr id="17" name="図形グループ 16"/>
          <p:cNvGrpSpPr/>
          <p:nvPr/>
        </p:nvGrpSpPr>
        <p:grpSpPr>
          <a:xfrm>
            <a:off x="618937" y="2951334"/>
            <a:ext cx="7899744" cy="3124368"/>
            <a:chOff x="510602" y="2792578"/>
            <a:chExt cx="7899744" cy="3124368"/>
          </a:xfrm>
        </p:grpSpPr>
        <p:pic>
          <p:nvPicPr>
            <p:cNvPr id="12" name="図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02" y="2792578"/>
              <a:ext cx="7080996" cy="2100954"/>
            </a:xfrm>
            <a:prstGeom prst="rect">
              <a:avLst/>
            </a:prstGeom>
          </p:spPr>
        </p:pic>
        <p:pic>
          <p:nvPicPr>
            <p:cNvPr id="13" name="図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602" y="4893532"/>
              <a:ext cx="7899744" cy="1023414"/>
            </a:xfrm>
            <a:prstGeom prst="rect">
              <a:avLst/>
            </a:prstGeom>
          </p:spPr>
        </p:pic>
        <p:sp>
          <p:nvSpPr>
            <p:cNvPr id="14" name="ドーナツ 13"/>
            <p:cNvSpPr>
              <a:spLocks noChangeAspect="1"/>
            </p:cNvSpPr>
            <p:nvPr/>
          </p:nvSpPr>
          <p:spPr>
            <a:xfrm>
              <a:off x="4252025" y="2979363"/>
              <a:ext cx="316784" cy="316784"/>
            </a:xfrm>
            <a:prstGeom prst="donut">
              <a:avLst>
                <a:gd name="adj" fmla="val 657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ドーナツ 14"/>
            <p:cNvSpPr>
              <a:spLocks noChangeAspect="1"/>
            </p:cNvSpPr>
            <p:nvPr/>
          </p:nvSpPr>
          <p:spPr>
            <a:xfrm>
              <a:off x="4084295" y="5092856"/>
              <a:ext cx="316784" cy="316784"/>
            </a:xfrm>
            <a:prstGeom prst="donut">
              <a:avLst>
                <a:gd name="adj" fmla="val 657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0" name="図形グループ 19"/>
          <p:cNvGrpSpPr/>
          <p:nvPr/>
        </p:nvGrpSpPr>
        <p:grpSpPr>
          <a:xfrm>
            <a:off x="667812" y="1488171"/>
            <a:ext cx="7683203" cy="375053"/>
            <a:chOff x="836024" y="1526394"/>
            <a:chExt cx="7683203" cy="375053"/>
          </a:xfrm>
        </p:grpSpPr>
        <p:sp>
          <p:nvSpPr>
            <p:cNvPr id="16" name="テキスト ボックス 15"/>
            <p:cNvSpPr txBox="1"/>
            <p:nvPr/>
          </p:nvSpPr>
          <p:spPr>
            <a:xfrm>
              <a:off x="836024" y="1526394"/>
              <a:ext cx="226215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部分質量フラックス</a:t>
              </a:r>
              <a:endParaRPr kumimoji="1" lang="ja-JP" altLang="en-US" dirty="0">
                <a:latin typeface="ヒラギノ角ゴ Pro W3"/>
                <a:ea typeface="ヒラギノ角ゴ Pro W3"/>
                <a:cs typeface="ヒラギノ角ゴ Pro W3"/>
              </a:endParaRPr>
            </a:p>
          </p:txBody>
        </p:sp>
        <p:pic>
          <p:nvPicPr>
            <p:cNvPr id="18" name="図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8820" y="1549924"/>
              <a:ext cx="1252864" cy="351523"/>
            </a:xfrm>
            <a:prstGeom prst="rect">
              <a:avLst/>
            </a:prstGeom>
          </p:spPr>
        </p:pic>
        <p:sp>
          <p:nvSpPr>
            <p:cNvPr id="19" name="テキスト ボックス 18"/>
            <p:cNvSpPr txBox="1"/>
            <p:nvPr/>
          </p:nvSpPr>
          <p:spPr>
            <a:xfrm>
              <a:off x="4388020" y="1526394"/>
              <a:ext cx="4131207"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を考える（</a:t>
              </a:r>
              <a:r>
                <a:rPr lang="ja-JP" altLang="en-US" dirty="0">
                  <a:latin typeface="ヒラギノ角ゴ Pro W3"/>
                  <a:ea typeface="ヒラギノ角ゴ Pro W3"/>
                  <a:cs typeface="ヒラギノ角ゴ Pro W3"/>
                </a:rPr>
                <a:t>積分の上限が</a:t>
              </a:r>
              <a:r>
                <a:rPr lang="ja-JP" altLang="en-US" dirty="0" smtClean="0">
                  <a:latin typeface="ヒラギノ角ゴ Pro W3"/>
                  <a:ea typeface="ヒラギノ角ゴ Pro W3"/>
                  <a:cs typeface="ヒラギノ角ゴ Pro W3"/>
                </a:rPr>
                <a:t>有限の値</a:t>
              </a:r>
              <a:r>
                <a:rPr lang="en-US" altLang="ja-JP" dirty="0" smtClean="0">
                  <a:latin typeface="ヒラギノ角ゴ Pro W3"/>
                  <a:ea typeface="ヒラギノ角ゴ Pro W3"/>
                  <a:cs typeface="ヒラギノ角ゴ Pro W3"/>
                </a:rPr>
                <a:t> y’</a:t>
              </a:r>
              <a:r>
                <a:rPr lang="ja-JP" altLang="en-US" dirty="0" smtClean="0">
                  <a:latin typeface="ヒラギノ角ゴ Pro W3"/>
                  <a:ea typeface="ヒラギノ角ゴ Pro W3"/>
                  <a:cs typeface="ヒラギノ角ゴ Pro W3"/>
                </a:rPr>
                <a:t>）</a:t>
              </a:r>
              <a:endParaRPr lang="ja-JP" altLang="en-US" dirty="0">
                <a:latin typeface="ヒラギノ角ゴ Pro W3"/>
                <a:ea typeface="ヒラギノ角ゴ Pro W3"/>
                <a:cs typeface="ヒラギノ角ゴ Pro W3"/>
              </a:endParaRPr>
            </a:p>
          </p:txBody>
        </p:sp>
      </p:grpSp>
    </p:spTree>
    <p:extLst>
      <p:ext uri="{BB962C8B-B14F-4D97-AF65-F5344CB8AC3E}">
        <p14:creationId xmlns:p14="http://schemas.microsoft.com/office/powerpoint/2010/main" val="3873066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質量フラックス</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16</a:t>
            </a:fld>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grpSp>
        <p:nvGrpSpPr>
          <p:cNvPr id="18" name="図形グループ 17"/>
          <p:cNvGrpSpPr/>
          <p:nvPr/>
        </p:nvGrpSpPr>
        <p:grpSpPr>
          <a:xfrm>
            <a:off x="5673961" y="2507939"/>
            <a:ext cx="3342521" cy="884402"/>
            <a:chOff x="5470828" y="1898750"/>
            <a:chExt cx="3342521" cy="884402"/>
          </a:xfrm>
        </p:grpSpPr>
        <p:sp>
          <p:nvSpPr>
            <p:cNvPr id="11" name="テキスト ボックス 10"/>
            <p:cNvSpPr txBox="1"/>
            <p:nvPr/>
          </p:nvSpPr>
          <p:spPr>
            <a:xfrm>
              <a:off x="5611992" y="1898750"/>
              <a:ext cx="2467743" cy="369332"/>
            </a:xfrm>
            <a:prstGeom prst="rect">
              <a:avLst/>
            </a:prstGeom>
            <a:noFill/>
          </p:spPr>
          <p:txBody>
            <a:bodyPr wrap="none" rtlCol="0">
              <a:spAutoFit/>
            </a:bodyPr>
            <a:lstStyle/>
            <a:p>
              <a:r>
                <a:rPr kumimoji="1" lang="en-US" altLang="ja-JP" dirty="0" smtClean="0">
                  <a:latin typeface="Helvetica"/>
                  <a:ea typeface="ヒラギノ角ゴ Pro W3"/>
                  <a:cs typeface="Helvetica"/>
                </a:rPr>
                <a:t>cratering</a:t>
              </a:r>
              <a:r>
                <a:rPr kumimoji="1" lang="ja-JP" altLang="en-US" dirty="0" smtClean="0">
                  <a:latin typeface="ヒラギノ角ゴ Pro W3"/>
                  <a:ea typeface="ヒラギノ角ゴ Pro W3"/>
                  <a:cs typeface="ヒラギノ角ゴ Pro W3"/>
                </a:rPr>
                <a:t>な破壊の寄与</a:t>
              </a:r>
              <a:endParaRPr kumimoji="1" lang="ja-JP" altLang="en-US" dirty="0">
                <a:latin typeface="ヒラギノ角ゴ Pro W3"/>
                <a:ea typeface="ヒラギノ角ゴ Pro W3"/>
                <a:cs typeface="ヒラギノ角ゴ Pro W3"/>
              </a:endParaRPr>
            </a:p>
          </p:txBody>
        </p:sp>
        <p:cxnSp>
          <p:nvCxnSpPr>
            <p:cNvPr id="13" name="直線コネクタ 12"/>
            <p:cNvCxnSpPr/>
            <p:nvPr/>
          </p:nvCxnSpPr>
          <p:spPr>
            <a:xfrm>
              <a:off x="5526856" y="2345814"/>
              <a:ext cx="265302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8200028" y="2141549"/>
              <a:ext cx="613321" cy="369332"/>
            </a:xfrm>
            <a:prstGeom prst="rect">
              <a:avLst/>
            </a:prstGeom>
            <a:noFill/>
          </p:spPr>
          <p:txBody>
            <a:bodyPr wrap="none" rtlCol="0">
              <a:spAutoFit/>
            </a:bodyPr>
            <a:lstStyle/>
            <a:p>
              <a:r>
                <a:rPr lang="en-US" altLang="ja-JP" dirty="0">
                  <a:latin typeface="ヒラギノ角ゴ Pro W3"/>
                  <a:ea typeface="ヒラギノ角ゴ Pro W3"/>
                  <a:cs typeface="ヒラギノ角ゴ Pro W3"/>
                </a:rPr>
                <a:t>~</a:t>
              </a:r>
              <a:r>
                <a:rPr lang="en-US" altLang="ja-JP" dirty="0" smtClean="0">
                  <a:latin typeface="ヒラギノ角ゴ Pro W3"/>
                  <a:ea typeface="ヒラギノ角ゴ Pro W3"/>
                  <a:cs typeface="ヒラギノ角ゴ Pro W3"/>
                </a:rPr>
                <a:t>10</a:t>
              </a:r>
              <a:endParaRPr lang="ja-JP" altLang="en-US" dirty="0">
                <a:latin typeface="ヒラギノ角ゴ Pro W3"/>
                <a:ea typeface="ヒラギノ角ゴ Pro W3"/>
                <a:cs typeface="ヒラギノ角ゴ Pro W3"/>
              </a:endParaRPr>
            </a:p>
          </p:txBody>
        </p:sp>
        <p:sp>
          <p:nvSpPr>
            <p:cNvPr id="16" name="テキスト ボックス 15"/>
            <p:cNvSpPr txBox="1"/>
            <p:nvPr/>
          </p:nvSpPr>
          <p:spPr>
            <a:xfrm>
              <a:off x="5470828" y="2413820"/>
              <a:ext cx="2814217" cy="369332"/>
            </a:xfrm>
            <a:prstGeom prst="rect">
              <a:avLst/>
            </a:prstGeom>
            <a:noFill/>
          </p:spPr>
          <p:txBody>
            <a:bodyPr wrap="none" rtlCol="0">
              <a:spAutoFit/>
            </a:bodyPr>
            <a:lstStyle/>
            <a:p>
              <a:r>
                <a:rPr lang="en-US" altLang="ja-JP" dirty="0" smtClean="0">
                  <a:latin typeface="Helvetica"/>
                  <a:ea typeface="ヒラギノ角ゴ Pro W3"/>
                  <a:cs typeface="Helvetica"/>
                </a:rPr>
                <a:t>catastrophic</a:t>
              </a:r>
              <a:r>
                <a:rPr lang="ja-JP" altLang="en-US" dirty="0" smtClean="0">
                  <a:latin typeface="ヒラギノ角ゴ Pro W3"/>
                  <a:ea typeface="ヒラギノ角ゴ Pro W3"/>
                  <a:cs typeface="ヒラギノ角ゴ Pro W3"/>
                </a:rPr>
                <a:t>な</a:t>
              </a:r>
              <a:r>
                <a:rPr lang="ja-JP" altLang="en-US" dirty="0">
                  <a:latin typeface="ヒラギノ角ゴ Pro W3"/>
                  <a:ea typeface="ヒラギノ角ゴ Pro W3"/>
                  <a:cs typeface="ヒラギノ角ゴ Pro W3"/>
                </a:rPr>
                <a:t>破壊の</a:t>
              </a:r>
              <a:r>
                <a:rPr lang="ja-JP" altLang="en-US" dirty="0" smtClean="0">
                  <a:latin typeface="ヒラギノ角ゴ Pro W3"/>
                  <a:ea typeface="ヒラギノ角ゴ Pro W3"/>
                  <a:cs typeface="ヒラギノ角ゴ Pro W3"/>
                </a:rPr>
                <a:t>寄与</a:t>
              </a:r>
              <a:endParaRPr lang="ja-JP" altLang="en-US" dirty="0">
                <a:latin typeface="ヒラギノ角ゴ Pro W3"/>
                <a:ea typeface="ヒラギノ角ゴ Pro W3"/>
                <a:cs typeface="ヒラギノ角ゴ Pro W3"/>
              </a:endParaRPr>
            </a:p>
          </p:txBody>
        </p:sp>
      </p:grpSp>
      <p:grpSp>
        <p:nvGrpSpPr>
          <p:cNvPr id="25" name="図形グループ 24"/>
          <p:cNvGrpSpPr/>
          <p:nvPr/>
        </p:nvGrpSpPr>
        <p:grpSpPr>
          <a:xfrm>
            <a:off x="5878908" y="1216109"/>
            <a:ext cx="2058288" cy="1061312"/>
            <a:chOff x="5864112" y="3083823"/>
            <a:chExt cx="2058288" cy="1061312"/>
          </a:xfrm>
        </p:grpSpPr>
        <p:pic>
          <p:nvPicPr>
            <p:cNvPr id="22" name="図 2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108" y="3083823"/>
              <a:ext cx="950292" cy="668174"/>
            </a:xfrm>
            <a:prstGeom prst="rect">
              <a:avLst/>
            </a:prstGeom>
          </p:spPr>
        </p:pic>
        <p:sp>
          <p:nvSpPr>
            <p:cNvPr id="23" name="テキスト ボックス 22"/>
            <p:cNvSpPr txBox="1"/>
            <p:nvPr/>
          </p:nvSpPr>
          <p:spPr>
            <a:xfrm>
              <a:off x="5864112" y="3212468"/>
              <a:ext cx="1107996"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高速衝突</a:t>
              </a:r>
              <a:endParaRPr kumimoji="1" lang="ja-JP" altLang="en-US" dirty="0">
                <a:latin typeface="ヒラギノ角ゴ Pro W3"/>
                <a:ea typeface="ヒラギノ角ゴ Pro W3"/>
                <a:cs typeface="ヒラギノ角ゴ Pro W3"/>
              </a:endParaRPr>
            </a:p>
          </p:txBody>
        </p:sp>
        <p:sp>
          <p:nvSpPr>
            <p:cNvPr id="24" name="テキスト ボックス 23"/>
            <p:cNvSpPr txBox="1"/>
            <p:nvPr/>
          </p:nvSpPr>
          <p:spPr>
            <a:xfrm>
              <a:off x="5866525" y="3775803"/>
              <a:ext cx="2024400"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の場合であっても</a:t>
              </a:r>
              <a:endParaRPr kumimoji="1" lang="ja-JP" altLang="en-US" dirty="0">
                <a:latin typeface="ヒラギノ角ゴ Pro W3"/>
                <a:ea typeface="ヒラギノ角ゴ Pro W3"/>
                <a:cs typeface="ヒラギノ角ゴ Pro W3"/>
              </a:endParaRPr>
            </a:p>
          </p:txBody>
        </p:sp>
      </p:grpSp>
      <p:sp>
        <p:nvSpPr>
          <p:cNvPr id="26" name="テキスト ボックス 25"/>
          <p:cNvSpPr txBox="1"/>
          <p:nvPr/>
        </p:nvSpPr>
        <p:spPr>
          <a:xfrm>
            <a:off x="6401848" y="4072874"/>
            <a:ext cx="2698575" cy="369332"/>
          </a:xfrm>
          <a:prstGeom prst="rect">
            <a:avLst/>
          </a:prstGeom>
          <a:noFill/>
        </p:spPr>
        <p:txBody>
          <a:bodyPr wrap="none" rtlCol="0">
            <a:spAutoFit/>
          </a:bodyPr>
          <a:lstStyle/>
          <a:p>
            <a:r>
              <a:rPr lang="en-US" altLang="ja-JP" dirty="0" smtClean="0">
                <a:latin typeface="Helvetica"/>
                <a:cs typeface="Helvetica"/>
              </a:rPr>
              <a:t>cratering</a:t>
            </a:r>
            <a:r>
              <a:rPr lang="ja-JP" altLang="en-US" dirty="0">
                <a:latin typeface="ヒラギノ角ゴ Pro W3"/>
                <a:ea typeface="ヒラギノ角ゴ Pro W3"/>
                <a:cs typeface="ヒラギノ角ゴ Pro W3"/>
              </a:rPr>
              <a:t>な</a:t>
            </a:r>
            <a:r>
              <a:rPr lang="ja-JP" altLang="en-US" dirty="0" smtClean="0">
                <a:latin typeface="ヒラギノ角ゴ Pro W3"/>
                <a:ea typeface="ヒラギノ角ゴ Pro W3"/>
                <a:cs typeface="ヒラギノ角ゴ Pro W3"/>
              </a:rPr>
              <a:t>破壊は重要！</a:t>
            </a:r>
            <a:endParaRPr lang="en-US" altLang="ja-JP" dirty="0" smtClean="0">
              <a:latin typeface="ヒラギノ角ゴ Pro W3"/>
              <a:ea typeface="ヒラギノ角ゴ Pro W3"/>
              <a:cs typeface="ヒラギノ角ゴ Pro W3"/>
            </a:endParaRPr>
          </a:p>
        </p:txBody>
      </p:sp>
      <p:sp>
        <p:nvSpPr>
          <p:cNvPr id="27" name="左右矢印 26"/>
          <p:cNvSpPr/>
          <p:nvPr/>
        </p:nvSpPr>
        <p:spPr>
          <a:xfrm>
            <a:off x="5756481" y="4096355"/>
            <a:ext cx="608076" cy="344932"/>
          </a:xfrm>
          <a:prstGeom prst="leftRightArrow">
            <a:avLst/>
          </a:prstGeom>
          <a:no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 name="図形グループ 3"/>
          <p:cNvGrpSpPr/>
          <p:nvPr/>
        </p:nvGrpSpPr>
        <p:grpSpPr>
          <a:xfrm>
            <a:off x="55674" y="1059973"/>
            <a:ext cx="5688670" cy="5421405"/>
            <a:chOff x="55674" y="1059973"/>
            <a:chExt cx="5688670" cy="5421405"/>
          </a:xfrm>
        </p:grpSpPr>
        <p:pic>
          <p:nvPicPr>
            <p:cNvPr id="7" name="図 6" descr="KobayashiTanaka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4" y="1059973"/>
              <a:ext cx="5688670" cy="5421405"/>
            </a:xfrm>
            <a:prstGeom prst="rect">
              <a:avLst/>
            </a:prstGeom>
          </p:spPr>
        </p:pic>
        <p:pic>
          <p:nvPicPr>
            <p:cNvPr id="19" name="図 1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469" y="2277421"/>
              <a:ext cx="1472573" cy="686692"/>
            </a:xfrm>
            <a:prstGeom prst="rect">
              <a:avLst/>
            </a:prstGeom>
          </p:spPr>
        </p:pic>
        <p:pic>
          <p:nvPicPr>
            <p:cNvPr id="20" name="図 1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9594" y="2955590"/>
              <a:ext cx="386797" cy="197190"/>
            </a:xfrm>
            <a:prstGeom prst="rect">
              <a:avLst/>
            </a:prstGeom>
          </p:spPr>
        </p:pic>
        <p:pic>
          <p:nvPicPr>
            <p:cNvPr id="21" name="図 2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7093" y="3186899"/>
              <a:ext cx="123265" cy="205442"/>
            </a:xfrm>
            <a:prstGeom prst="rect">
              <a:avLst/>
            </a:prstGeom>
          </p:spPr>
        </p:pic>
        <p:pic>
          <p:nvPicPr>
            <p:cNvPr id="28" name="図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6225" y="1692903"/>
              <a:ext cx="985526" cy="278354"/>
            </a:xfrm>
            <a:prstGeom prst="rect">
              <a:avLst/>
            </a:prstGeom>
          </p:spPr>
        </p:pic>
        <p:pic>
          <p:nvPicPr>
            <p:cNvPr id="29" name="図 2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82165" y="5055439"/>
              <a:ext cx="985526" cy="278354"/>
            </a:xfrm>
            <a:prstGeom prst="rect">
              <a:avLst/>
            </a:prstGeom>
          </p:spPr>
        </p:pic>
      </p:grpSp>
      <p:grpSp>
        <p:nvGrpSpPr>
          <p:cNvPr id="34" name="図形グループ 33"/>
          <p:cNvGrpSpPr/>
          <p:nvPr/>
        </p:nvGrpSpPr>
        <p:grpSpPr>
          <a:xfrm>
            <a:off x="5865664" y="4870773"/>
            <a:ext cx="3198731" cy="813674"/>
            <a:chOff x="5865664" y="4870773"/>
            <a:chExt cx="3198731" cy="813674"/>
          </a:xfrm>
        </p:grpSpPr>
        <p:sp>
          <p:nvSpPr>
            <p:cNvPr id="30" name="テキスト ボックス 29"/>
            <p:cNvSpPr txBox="1"/>
            <p:nvPr/>
          </p:nvSpPr>
          <p:spPr>
            <a:xfrm>
              <a:off x="5865664" y="4870773"/>
              <a:ext cx="646331"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また</a:t>
              </a:r>
              <a:endParaRPr kumimoji="1" lang="ja-JP" altLang="en-US" dirty="0">
                <a:latin typeface="ヒラギノ角ゴ Pro W3"/>
                <a:ea typeface="ヒラギノ角ゴ Pro W3"/>
                <a:cs typeface="ヒラギノ角ゴ Pro W3"/>
              </a:endParaRPr>
            </a:p>
          </p:txBody>
        </p:sp>
        <p:pic>
          <p:nvPicPr>
            <p:cNvPr id="31" name="図 30"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1995" y="4902287"/>
              <a:ext cx="851903" cy="306303"/>
            </a:xfrm>
            <a:prstGeom prst="rect">
              <a:avLst/>
            </a:prstGeom>
          </p:spPr>
        </p:pic>
        <p:sp>
          <p:nvSpPr>
            <p:cNvPr id="32" name="テキスト ボックス 31"/>
            <p:cNvSpPr txBox="1"/>
            <p:nvPr/>
          </p:nvSpPr>
          <p:spPr>
            <a:xfrm>
              <a:off x="5878908" y="5315115"/>
              <a:ext cx="3185487"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が支配的であることが分かる</a:t>
              </a:r>
              <a:endParaRPr kumimoji="1" lang="ja-JP" altLang="en-US" dirty="0">
                <a:latin typeface="ヒラギノ角ゴ Pro W3"/>
                <a:ea typeface="ヒラギノ角ゴ Pro W3"/>
                <a:cs typeface="ヒラギノ角ゴ Pro W3"/>
              </a:endParaRPr>
            </a:p>
          </p:txBody>
        </p:sp>
        <p:sp>
          <p:nvSpPr>
            <p:cNvPr id="33" name="テキスト ボックス 32"/>
            <p:cNvSpPr txBox="1"/>
            <p:nvPr/>
          </p:nvSpPr>
          <p:spPr>
            <a:xfrm>
              <a:off x="7345222" y="4870773"/>
              <a:ext cx="1569660"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の領域の破壊</a:t>
              </a:r>
              <a:endParaRPr kumimoji="1" lang="ja-JP" altLang="en-US" dirty="0">
                <a:latin typeface="ヒラギノ角ゴ Pro W3"/>
                <a:ea typeface="ヒラギノ角ゴ Pro W3"/>
                <a:cs typeface="ヒラギノ角ゴ Pro W3"/>
              </a:endParaRPr>
            </a:p>
          </p:txBody>
        </p:sp>
      </p:grpSp>
      <p:grpSp>
        <p:nvGrpSpPr>
          <p:cNvPr id="9" name="図形グループ 8"/>
          <p:cNvGrpSpPr/>
          <p:nvPr/>
        </p:nvGrpSpPr>
        <p:grpSpPr>
          <a:xfrm>
            <a:off x="1397483" y="755174"/>
            <a:ext cx="3570208" cy="369332"/>
            <a:chOff x="1276853" y="755174"/>
            <a:chExt cx="3570208" cy="369332"/>
          </a:xfrm>
        </p:grpSpPr>
        <p:sp>
          <p:nvSpPr>
            <p:cNvPr id="35" name="テキスト ボックス 34"/>
            <p:cNvSpPr txBox="1"/>
            <p:nvPr/>
          </p:nvSpPr>
          <p:spPr>
            <a:xfrm>
              <a:off x="1276853" y="755174"/>
              <a:ext cx="357020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部分質量フラックス</a:t>
              </a:r>
              <a:r>
                <a:rPr lang="ja-JP" altLang="en-US" dirty="0" smtClean="0">
                  <a:latin typeface="ヒラギノ角ゴ Pro W3"/>
                  <a:ea typeface="ヒラギノ角ゴ Pro W3"/>
                  <a:cs typeface="ヒラギノ角ゴ Pro W3"/>
                </a:rPr>
                <a:t>の</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依存性</a:t>
              </a:r>
              <a:endParaRPr kumimoji="1" lang="en-US" altLang="ja-JP" dirty="0" smtClean="0">
                <a:latin typeface="ヒラギノ角ゴ Pro W3"/>
                <a:ea typeface="ヒラギノ角ゴ Pro W3"/>
                <a:cs typeface="ヒラギノ角ゴ Pro W3"/>
              </a:endParaRPr>
            </a:p>
          </p:txBody>
        </p:sp>
        <p:pic>
          <p:nvPicPr>
            <p:cNvPr id="8" name="図 7"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30985" y="846696"/>
              <a:ext cx="159959" cy="213278"/>
            </a:xfrm>
            <a:prstGeom prst="rect">
              <a:avLst/>
            </a:prstGeom>
          </p:spPr>
        </p:pic>
      </p:grpSp>
    </p:spTree>
    <p:extLst>
      <p:ext uri="{BB962C8B-B14F-4D97-AF65-F5344CB8AC3E}">
        <p14:creationId xmlns:p14="http://schemas.microsoft.com/office/powerpoint/2010/main" val="1997593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質量フラックス</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17</a:t>
            </a:fld>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grpSp>
        <p:nvGrpSpPr>
          <p:cNvPr id="23" name="図形グループ 22"/>
          <p:cNvGrpSpPr/>
          <p:nvPr/>
        </p:nvGrpSpPr>
        <p:grpSpPr>
          <a:xfrm>
            <a:off x="625215" y="735051"/>
            <a:ext cx="5248437" cy="748772"/>
            <a:chOff x="625215" y="791085"/>
            <a:chExt cx="5248437" cy="748772"/>
          </a:xfrm>
        </p:grpSpPr>
        <p:pic>
          <p:nvPicPr>
            <p:cNvPr id="4" name="図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15" y="791085"/>
              <a:ext cx="1064920" cy="748772"/>
            </a:xfrm>
            <a:prstGeom prst="rect">
              <a:avLst/>
            </a:prstGeom>
          </p:spPr>
        </p:pic>
        <p:sp>
          <p:nvSpPr>
            <p:cNvPr id="9" name="テキスト ボックス 8"/>
            <p:cNvSpPr txBox="1"/>
            <p:nvPr/>
          </p:nvSpPr>
          <p:spPr>
            <a:xfrm>
              <a:off x="1764835" y="963978"/>
              <a:ext cx="4108817"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の場合、積分を簡単な形に変形できる</a:t>
              </a:r>
              <a:endParaRPr kumimoji="1" lang="en-US" altLang="ja-JP" dirty="0" smtClean="0">
                <a:latin typeface="ヒラギノ角ゴ Pro W3"/>
                <a:ea typeface="ヒラギノ角ゴ Pro W3"/>
                <a:cs typeface="ヒラギノ角ゴ Pro W3"/>
              </a:endParaRPr>
            </a:p>
          </p:txBody>
        </p:sp>
      </p:grpSp>
      <p:grpSp>
        <p:nvGrpSpPr>
          <p:cNvPr id="17" name="図形グループ 16"/>
          <p:cNvGrpSpPr/>
          <p:nvPr/>
        </p:nvGrpSpPr>
        <p:grpSpPr>
          <a:xfrm>
            <a:off x="625215" y="5865979"/>
            <a:ext cx="7355627" cy="629343"/>
            <a:chOff x="625215" y="5798318"/>
            <a:chExt cx="7355627" cy="629343"/>
          </a:xfrm>
        </p:grpSpPr>
        <p:sp>
          <p:nvSpPr>
            <p:cNvPr id="13" name="テキスト ボックス 12"/>
            <p:cNvSpPr txBox="1"/>
            <p:nvPr/>
          </p:nvSpPr>
          <p:spPr>
            <a:xfrm>
              <a:off x="625215" y="5913409"/>
              <a:ext cx="2954655"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小惑星帯やデブリ円盤では</a:t>
              </a:r>
              <a:endParaRPr kumimoji="1" lang="ja-JP" altLang="en-US" dirty="0">
                <a:latin typeface="ヒラギノ角ゴ Pro W3"/>
                <a:ea typeface="ヒラギノ角ゴ Pro W3"/>
                <a:cs typeface="ヒラギノ角ゴ Pro W3"/>
              </a:endParaRPr>
            </a:p>
          </p:txBody>
        </p:sp>
        <p:pic>
          <p:nvPicPr>
            <p:cNvPr id="14" name="図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870" y="5798318"/>
              <a:ext cx="895066" cy="629343"/>
            </a:xfrm>
            <a:prstGeom prst="rect">
              <a:avLst/>
            </a:prstGeom>
          </p:spPr>
        </p:pic>
        <p:sp>
          <p:nvSpPr>
            <p:cNvPr id="16" name="テキスト ボックス 15"/>
            <p:cNvSpPr txBox="1"/>
            <p:nvPr/>
          </p:nvSpPr>
          <p:spPr>
            <a:xfrm>
              <a:off x="4564522" y="5904070"/>
              <a:ext cx="3416320"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であり、</a:t>
              </a:r>
              <a:r>
                <a:rPr lang="ja-JP" altLang="en-US" dirty="0">
                  <a:latin typeface="ヒラギノ角ゴ Pro W3"/>
                  <a:ea typeface="ヒラギノ角ゴ Pro W3"/>
                  <a:cs typeface="ヒラギノ角ゴ Pro W3"/>
                </a:rPr>
                <a:t>この近似が有効で</a:t>
              </a:r>
              <a:r>
                <a:rPr lang="ja-JP" altLang="en-US" dirty="0" smtClean="0">
                  <a:latin typeface="ヒラギノ角ゴ Pro W3"/>
                  <a:ea typeface="ヒラギノ角ゴ Pro W3"/>
                  <a:cs typeface="ヒラギノ角ゴ Pro W3"/>
                </a:rPr>
                <a:t>ある</a:t>
              </a:r>
              <a:endParaRPr lang="ja-JP" altLang="en-US" dirty="0">
                <a:latin typeface="ヒラギノ角ゴ Pro W3"/>
                <a:ea typeface="ヒラギノ角ゴ Pro W3"/>
                <a:cs typeface="ヒラギノ角ゴ Pro W3"/>
              </a:endParaRPr>
            </a:p>
          </p:txBody>
        </p:sp>
      </p:grpSp>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82" y="2769248"/>
            <a:ext cx="8910556" cy="2977860"/>
          </a:xfrm>
          <a:prstGeom prst="rect">
            <a:avLst/>
          </a:prstGeom>
        </p:spPr>
      </p:pic>
      <p:grpSp>
        <p:nvGrpSpPr>
          <p:cNvPr id="22" name="図形グループ 21"/>
          <p:cNvGrpSpPr/>
          <p:nvPr/>
        </p:nvGrpSpPr>
        <p:grpSpPr>
          <a:xfrm>
            <a:off x="625215" y="1540882"/>
            <a:ext cx="4951382" cy="369332"/>
            <a:chOff x="625215" y="1693819"/>
            <a:chExt cx="4951382" cy="369332"/>
          </a:xfrm>
        </p:grpSpPr>
        <p:pic>
          <p:nvPicPr>
            <p:cNvPr id="11" name="図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15" y="1744011"/>
              <a:ext cx="851903" cy="306303"/>
            </a:xfrm>
            <a:prstGeom prst="rect">
              <a:avLst/>
            </a:prstGeom>
          </p:spPr>
        </p:pic>
        <p:sp>
          <p:nvSpPr>
            <p:cNvPr id="12" name="テキスト ボックス 11"/>
            <p:cNvSpPr txBox="1"/>
            <p:nvPr/>
          </p:nvSpPr>
          <p:spPr>
            <a:xfrm>
              <a:off x="1467780" y="1693819"/>
              <a:ext cx="4108817"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の領域の破壊</a:t>
              </a:r>
              <a:r>
                <a:rPr lang="ja-JP" altLang="en-US" dirty="0" smtClean="0">
                  <a:latin typeface="ヒラギノ角ゴ Pro W3"/>
                  <a:ea typeface="ヒラギノ角ゴ Pro W3"/>
                  <a:cs typeface="ヒラギノ角ゴ Pro W3"/>
                </a:rPr>
                <a:t>が支配的であったから、</a:t>
              </a:r>
              <a:endParaRPr kumimoji="1" lang="ja-JP" altLang="en-US" dirty="0">
                <a:latin typeface="ヒラギノ角ゴ Pro W3"/>
                <a:ea typeface="ヒラギノ角ゴ Pro W3"/>
                <a:cs typeface="ヒラギノ角ゴ Pro W3"/>
              </a:endParaRPr>
            </a:p>
          </p:txBody>
        </p:sp>
      </p:grpSp>
      <p:grpSp>
        <p:nvGrpSpPr>
          <p:cNvPr id="28" name="図形グループ 27"/>
          <p:cNvGrpSpPr/>
          <p:nvPr/>
        </p:nvGrpSpPr>
        <p:grpSpPr>
          <a:xfrm>
            <a:off x="494552" y="2114117"/>
            <a:ext cx="3416320" cy="369332"/>
            <a:chOff x="625630" y="2060205"/>
            <a:chExt cx="3416320" cy="369332"/>
          </a:xfrm>
        </p:grpSpPr>
        <p:sp>
          <p:nvSpPr>
            <p:cNvPr id="24" name="テキスト ボックス 23"/>
            <p:cNvSpPr txBox="1"/>
            <p:nvPr/>
          </p:nvSpPr>
          <p:spPr>
            <a:xfrm>
              <a:off x="625630" y="2060205"/>
              <a:ext cx="3416320"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さらに</a:t>
              </a:r>
              <a:r>
                <a:rPr kumimoji="1" lang="ja-JP" altLang="en-US" dirty="0" smtClean="0">
                  <a:latin typeface="ヒラギノ角ゴ Pro W3"/>
                  <a:ea typeface="ヒラギノ角ゴ Pro W3"/>
                  <a:cs typeface="ヒラギノ角ゴ Pro W3"/>
                </a:rPr>
                <a:t>、</a:t>
              </a:r>
              <a:r>
                <a:rPr kumimoji="1" lang="en-US" altLang="ja-JP" dirty="0" smtClean="0">
                  <a:latin typeface="ヒラギノ角ゴ Pro W3"/>
                  <a:ea typeface="ヒラギノ角ゴ Pro W3"/>
                  <a:cs typeface="ヒラギノ角ゴ Pro W3"/>
                </a:rPr>
                <a:t> </a:t>
              </a:r>
              <a:r>
                <a:rPr lang="en-US" altLang="ja-JP" dirty="0" smtClean="0">
                  <a:latin typeface="ヒラギノ角ゴ Pro W3"/>
                  <a:ea typeface="ヒラギノ角ゴ Pro W3"/>
                  <a:cs typeface="ヒラギノ角ゴ Pro W3"/>
                </a:rPr>
                <a:t>  </a:t>
              </a:r>
              <a:r>
                <a:rPr kumimoji="1"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から</a:t>
              </a:r>
              <a:r>
                <a:rPr kumimoji="1"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へ</a:t>
              </a:r>
              <a:r>
                <a:rPr kumimoji="1" lang="ja-JP" altLang="en-US" dirty="0" smtClean="0">
                  <a:latin typeface="ヒラギノ角ゴ Pro W3"/>
                  <a:ea typeface="ヒラギノ角ゴ Pro W3"/>
                  <a:cs typeface="ヒラギノ角ゴ Pro W3"/>
                </a:rPr>
                <a:t>変数変換</a:t>
              </a:r>
              <a:endParaRPr kumimoji="1" lang="en-US" altLang="ja-JP" dirty="0" smtClean="0">
                <a:latin typeface="ヒラギノ角ゴ Pro W3"/>
                <a:ea typeface="ヒラギノ角ゴ Pro W3"/>
                <a:cs typeface="ヒラギノ角ゴ Pro W3"/>
              </a:endParaRPr>
            </a:p>
          </p:txBody>
        </p:sp>
        <p:pic>
          <p:nvPicPr>
            <p:cNvPr id="25" name="図 2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9240" y="2060205"/>
              <a:ext cx="217556" cy="358966"/>
            </a:xfrm>
            <a:prstGeom prst="rect">
              <a:avLst/>
            </a:prstGeom>
          </p:spPr>
        </p:pic>
        <p:pic>
          <p:nvPicPr>
            <p:cNvPr id="26" name="図 2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6525" y="2114117"/>
              <a:ext cx="195799" cy="261066"/>
            </a:xfrm>
            <a:prstGeom prst="rect">
              <a:avLst/>
            </a:prstGeom>
          </p:spPr>
        </p:pic>
      </p:grpSp>
      <p:pic>
        <p:nvPicPr>
          <p:cNvPr id="29" name="図 2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9473" y="1404808"/>
            <a:ext cx="2909808" cy="539127"/>
          </a:xfrm>
          <a:prstGeom prst="rect">
            <a:avLst/>
          </a:prstGeom>
        </p:spPr>
      </p:pic>
      <p:pic>
        <p:nvPicPr>
          <p:cNvPr id="32" name="図 3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6632" y="1995073"/>
            <a:ext cx="1929269" cy="643090"/>
          </a:xfrm>
          <a:prstGeom prst="rect">
            <a:avLst/>
          </a:prstGeom>
        </p:spPr>
      </p:pic>
    </p:spTree>
    <p:extLst>
      <p:ext uri="{BB962C8B-B14F-4D97-AF65-F5344CB8AC3E}">
        <p14:creationId xmlns:p14="http://schemas.microsoft.com/office/powerpoint/2010/main" val="1124447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図形グループ 25"/>
          <p:cNvGrpSpPr/>
          <p:nvPr/>
        </p:nvGrpSpPr>
        <p:grpSpPr>
          <a:xfrm>
            <a:off x="6346630" y="5668772"/>
            <a:ext cx="2875306" cy="646331"/>
            <a:chOff x="6666276" y="5668772"/>
            <a:chExt cx="2875306" cy="646331"/>
          </a:xfrm>
        </p:grpSpPr>
        <p:sp>
          <p:nvSpPr>
            <p:cNvPr id="25" name="テキスト ボックス 24"/>
            <p:cNvSpPr txBox="1"/>
            <p:nvPr/>
          </p:nvSpPr>
          <p:spPr>
            <a:xfrm>
              <a:off x="6666276" y="5668772"/>
              <a:ext cx="2875306" cy="646331"/>
            </a:xfrm>
            <a:prstGeom prst="rect">
              <a:avLst/>
            </a:prstGeom>
            <a:noFill/>
          </p:spPr>
          <p:txBody>
            <a:bodyPr wrap="none" rtlCol="0">
              <a:spAutoFit/>
            </a:bodyPr>
            <a:lstStyle/>
            <a:p>
              <a:r>
                <a:rPr lang="ja-JP" altLang="en-US" dirty="0" smtClean="0"/>
                <a:t>　　　　</a:t>
              </a:r>
              <a:r>
                <a:rPr lang="ja-JP" altLang="en-US" dirty="0" smtClean="0">
                  <a:latin typeface="ヒラギノ角ゴ Pro W3"/>
                  <a:ea typeface="ヒラギノ角ゴ Pro W3"/>
                  <a:cs typeface="ヒラギノ角ゴ Pro W3"/>
                </a:rPr>
                <a:t>にほぼ依らないこと</a:t>
              </a:r>
              <a:endParaRPr lang="en-US" altLang="ja-JP" dirty="0" smtClean="0">
                <a:latin typeface="ヒラギノ角ゴ Pro W3"/>
                <a:ea typeface="ヒラギノ角ゴ Pro W3"/>
                <a:cs typeface="ヒラギノ角ゴ Pro W3"/>
              </a:endParaRPr>
            </a:p>
            <a:p>
              <a:r>
                <a:rPr lang="ja-JP" altLang="en-US" dirty="0" smtClean="0">
                  <a:latin typeface="ヒラギノ角ゴ Pro W3"/>
                  <a:ea typeface="ヒラギノ角ゴ Pro W3"/>
                  <a:cs typeface="ヒラギノ角ゴ Pro W3"/>
                </a:rPr>
                <a:t>はこのこと</a:t>
              </a:r>
              <a:r>
                <a:rPr kumimoji="1" lang="ja-JP" altLang="en-US" dirty="0" smtClean="0">
                  <a:latin typeface="ヒラギノ角ゴ Pro W3"/>
                  <a:ea typeface="ヒラギノ角ゴ Pro W3"/>
                  <a:cs typeface="ヒラギノ角ゴ Pro W3"/>
                </a:rPr>
                <a:t>からも分かる</a:t>
              </a:r>
              <a:endParaRPr kumimoji="1" lang="ja-JP" altLang="en-US" dirty="0">
                <a:latin typeface="ヒラギノ角ゴ Pro W3"/>
                <a:ea typeface="ヒラギノ角ゴ Pro W3"/>
                <a:cs typeface="ヒラギノ角ゴ Pro W3"/>
              </a:endParaRPr>
            </a:p>
          </p:txBody>
        </p:sp>
        <p:pic>
          <p:nvPicPr>
            <p:cNvPr id="24" name="図 2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618" y="5683702"/>
              <a:ext cx="438142" cy="328607"/>
            </a:xfrm>
            <a:prstGeom prst="rect">
              <a:avLst/>
            </a:prstGeom>
          </p:spPr>
        </p:pic>
      </p:grpSp>
      <p:grpSp>
        <p:nvGrpSpPr>
          <p:cNvPr id="23" name="図形グループ 22"/>
          <p:cNvGrpSpPr/>
          <p:nvPr/>
        </p:nvGrpSpPr>
        <p:grpSpPr>
          <a:xfrm>
            <a:off x="4075134" y="5715871"/>
            <a:ext cx="2262158" cy="369332"/>
            <a:chOff x="4424784" y="5875685"/>
            <a:chExt cx="2262158" cy="369332"/>
          </a:xfrm>
        </p:grpSpPr>
        <p:sp>
          <p:nvSpPr>
            <p:cNvPr id="17" name="テキスト ボックス 16"/>
            <p:cNvSpPr txBox="1"/>
            <p:nvPr/>
          </p:nvSpPr>
          <p:spPr>
            <a:xfrm>
              <a:off x="4424784" y="5875685"/>
              <a:ext cx="2262158" cy="369332"/>
            </a:xfrm>
            <a:prstGeom prst="rect">
              <a:avLst/>
            </a:prstGeom>
            <a:noFill/>
            <a:ln>
              <a:solidFill>
                <a:srgbClr val="FF0000"/>
              </a:solidFill>
            </a:ln>
          </p:spPr>
          <p:txBody>
            <a:bodyPr wrap="none" rtlCol="0">
              <a:spAutoFit/>
            </a:bodyPr>
            <a:lstStyle/>
            <a:p>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の寄与が支配的</a:t>
              </a:r>
              <a:endParaRPr kumimoji="1" lang="ja-JP" altLang="en-US" dirty="0">
                <a:latin typeface="ヒラギノ角ゴ Pro W3"/>
                <a:ea typeface="ヒラギノ角ゴ Pro W3"/>
                <a:cs typeface="ヒラギノ角ゴ Pro W3"/>
              </a:endParaRPr>
            </a:p>
          </p:txBody>
        </p:sp>
        <p:pic>
          <p:nvPicPr>
            <p:cNvPr id="16" name="図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123" y="5935871"/>
              <a:ext cx="327587" cy="257389"/>
            </a:xfrm>
            <a:prstGeom prst="rect">
              <a:avLst/>
            </a:prstGeom>
            <a:ln>
              <a:noFill/>
            </a:ln>
          </p:spPr>
        </p:pic>
      </p:grpSp>
      <p:sp>
        <p:nvSpPr>
          <p:cNvPr id="2" name="タイトル 1"/>
          <p:cNvSpPr>
            <a:spLocks noGrp="1"/>
          </p:cNvSpPr>
          <p:nvPr>
            <p:ph type="title"/>
          </p:nvPr>
        </p:nvSpPr>
        <p:spPr/>
        <p:txBody>
          <a:bodyPr>
            <a:normAutofit fontScale="90000"/>
          </a:bodyPr>
          <a:lstStyle/>
          <a:p>
            <a:r>
              <a:rPr lang="ja-JP" altLang="en-US" dirty="0"/>
              <a:t>質量フラックス</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18</a:t>
            </a:fld>
            <a:endParaRPr kumimoji="1" lang="ja-JP" altLang="en-US" dirty="0"/>
          </a:p>
        </p:txBody>
      </p:sp>
      <p:pic>
        <p:nvPicPr>
          <p:cNvPr id="8" name="図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4" y="1164033"/>
            <a:ext cx="7937446" cy="1497244"/>
          </a:xfrm>
          <a:prstGeom prst="rect">
            <a:avLst/>
          </a:prstGeom>
        </p:spPr>
      </p:pic>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3111" y="2661277"/>
            <a:ext cx="3264744" cy="1776936"/>
          </a:xfrm>
          <a:prstGeom prst="rect">
            <a:avLst/>
          </a:prstGeom>
        </p:spPr>
      </p:pic>
      <p:pic>
        <p:nvPicPr>
          <p:cNvPr id="13" name="図 12" descr="KobayashiTanaka2010_fig1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418" y="2661277"/>
            <a:ext cx="3850030" cy="3879941"/>
          </a:xfrm>
          <a:prstGeom prst="rect">
            <a:avLst/>
          </a:prstGeom>
        </p:spPr>
      </p:pic>
      <p:sp>
        <p:nvSpPr>
          <p:cNvPr id="14" name="テキスト ボックス 13"/>
          <p:cNvSpPr txBox="1"/>
          <p:nvPr/>
        </p:nvSpPr>
        <p:spPr>
          <a:xfrm>
            <a:off x="457200" y="742871"/>
            <a:ext cx="1582484"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もう少し変形</a:t>
            </a:r>
            <a:endParaRPr kumimoji="1" lang="ja-JP" altLang="en-US" dirty="0">
              <a:latin typeface="ヒラギノ角ゴ Pro W3"/>
              <a:ea typeface="ヒラギノ角ゴ Pro W3"/>
              <a:cs typeface="ヒラギノ角ゴ Pro W3"/>
            </a:endParaRPr>
          </a:p>
        </p:txBody>
      </p:sp>
      <p:grpSp>
        <p:nvGrpSpPr>
          <p:cNvPr id="28" name="図形グループ 27"/>
          <p:cNvGrpSpPr/>
          <p:nvPr/>
        </p:nvGrpSpPr>
        <p:grpSpPr>
          <a:xfrm>
            <a:off x="4700018" y="4516323"/>
            <a:ext cx="3932516" cy="862027"/>
            <a:chOff x="4700018" y="4516323"/>
            <a:chExt cx="3932516" cy="862027"/>
          </a:xfrm>
        </p:grpSpPr>
        <p:grpSp>
          <p:nvGrpSpPr>
            <p:cNvPr id="21" name="図形グループ 20"/>
            <p:cNvGrpSpPr/>
            <p:nvPr/>
          </p:nvGrpSpPr>
          <p:grpSpPr>
            <a:xfrm>
              <a:off x="4700018" y="4593341"/>
              <a:ext cx="3932516" cy="785009"/>
              <a:chOff x="4275376" y="4586340"/>
              <a:chExt cx="3932516" cy="785009"/>
            </a:xfrm>
          </p:grpSpPr>
          <p:sp>
            <p:nvSpPr>
              <p:cNvPr id="19" name="テキスト ボックス 18"/>
              <p:cNvSpPr txBox="1"/>
              <p:nvPr/>
            </p:nvSpPr>
            <p:spPr>
              <a:xfrm>
                <a:off x="5909182" y="4586340"/>
                <a:ext cx="877163"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のとき</a:t>
                </a:r>
                <a:endParaRPr lang="en-US" altLang="ja-JP" dirty="0" smtClean="0">
                  <a:latin typeface="ヒラギノ角ゴ Pro W3"/>
                  <a:ea typeface="ヒラギノ角ゴ Pro W3"/>
                  <a:cs typeface="ヒラギノ角ゴ Pro W3"/>
                </a:endParaRPr>
              </a:p>
            </p:txBody>
          </p:sp>
          <p:pic>
            <p:nvPicPr>
              <p:cNvPr id="20" name="図 1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5376" y="5092324"/>
                <a:ext cx="3932516" cy="279025"/>
              </a:xfrm>
              <a:prstGeom prst="rect">
                <a:avLst/>
              </a:prstGeom>
            </p:spPr>
          </p:pic>
        </p:grpSp>
        <p:pic>
          <p:nvPicPr>
            <p:cNvPr id="27" name="図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1614" y="4516323"/>
              <a:ext cx="1595016" cy="524583"/>
            </a:xfrm>
            <a:prstGeom prst="rect">
              <a:avLst/>
            </a:prstGeom>
          </p:spPr>
        </p:pic>
      </p:grpSp>
    </p:spTree>
    <p:extLst>
      <p:ext uri="{BB962C8B-B14F-4D97-AF65-F5344CB8AC3E}">
        <p14:creationId xmlns:p14="http://schemas.microsoft.com/office/powerpoint/2010/main" val="1436578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図形グループ 2"/>
          <p:cNvGrpSpPr/>
          <p:nvPr/>
        </p:nvGrpSpPr>
        <p:grpSpPr>
          <a:xfrm>
            <a:off x="6593447" y="3783647"/>
            <a:ext cx="2254597" cy="529758"/>
            <a:chOff x="6796662" y="3765948"/>
            <a:chExt cx="2254597" cy="529758"/>
          </a:xfrm>
        </p:grpSpPr>
        <p:sp>
          <p:nvSpPr>
            <p:cNvPr id="21" name="角丸四角形 20"/>
            <p:cNvSpPr/>
            <p:nvPr/>
          </p:nvSpPr>
          <p:spPr>
            <a:xfrm>
              <a:off x="6796662" y="3765948"/>
              <a:ext cx="2254597" cy="529758"/>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23" name="図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040" y="3898349"/>
              <a:ext cx="2098968" cy="323591"/>
            </a:xfrm>
            <a:prstGeom prst="rect">
              <a:avLst/>
            </a:prstGeom>
          </p:spPr>
        </p:pic>
      </p:grpSp>
      <p:sp>
        <p:nvSpPr>
          <p:cNvPr id="2" name="タイトル 1"/>
          <p:cNvSpPr>
            <a:spLocks noGrp="1"/>
          </p:cNvSpPr>
          <p:nvPr>
            <p:ph type="title"/>
          </p:nvPr>
        </p:nvSpPr>
        <p:spPr/>
        <p:txBody>
          <a:bodyPr>
            <a:normAutofit fontScale="90000"/>
          </a:bodyPr>
          <a:lstStyle/>
          <a:p>
            <a:r>
              <a:rPr lang="ja-JP" altLang="en-US" dirty="0"/>
              <a:t>面密度減少タイムスケール</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19</a:t>
            </a:fld>
            <a:endParaRPr kumimoji="1" lang="ja-JP" altLang="en-US" dirty="0"/>
          </a:p>
        </p:txBody>
      </p:sp>
      <p:sp>
        <p:nvSpPr>
          <p:cNvPr id="7" name="テキスト ボックス 6"/>
          <p:cNvSpPr txBox="1"/>
          <p:nvPr/>
        </p:nvSpPr>
        <p:spPr>
          <a:xfrm>
            <a:off x="399207" y="849809"/>
            <a:ext cx="615399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衝突カスケードによって起こる面密度減少について考える</a:t>
            </a:r>
            <a:endParaRPr kumimoji="1" lang="ja-JP" altLang="en-US" dirty="0">
              <a:latin typeface="ヒラギノ角ゴ Pro W3"/>
              <a:ea typeface="ヒラギノ角ゴ Pro W3"/>
              <a:cs typeface="ヒラギノ角ゴ Pro W3"/>
            </a:endParaRPr>
          </a:p>
        </p:txBody>
      </p:sp>
      <p:sp>
        <p:nvSpPr>
          <p:cNvPr id="8" name="テキスト ボックス 7"/>
          <p:cNvSpPr txBox="1"/>
          <p:nvPr/>
        </p:nvSpPr>
        <p:spPr>
          <a:xfrm>
            <a:off x="259140" y="1370393"/>
            <a:ext cx="894937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（質量の小さい方へ向かう）質量フラックスによって大量の小さな破片が生成され、</a:t>
            </a:r>
            <a:endParaRPr kumimoji="1" lang="en-US" altLang="ja-JP" dirty="0" smtClean="0">
              <a:latin typeface="ヒラギノ角ゴ Pro W3"/>
              <a:ea typeface="ヒラギノ角ゴ Pro W3"/>
              <a:cs typeface="ヒラギノ角ゴ Pro W3"/>
            </a:endParaRPr>
          </a:p>
        </p:txBody>
      </p:sp>
      <p:sp>
        <p:nvSpPr>
          <p:cNvPr id="9" name="テキスト ボックス 8"/>
          <p:cNvSpPr txBox="1"/>
          <p:nvPr/>
        </p:nvSpPr>
        <p:spPr>
          <a:xfrm>
            <a:off x="737683" y="2214155"/>
            <a:ext cx="2031325"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それらは最終的に</a:t>
            </a:r>
            <a:r>
              <a:rPr kumimoji="1" lang="en-US" altLang="ja-JP" dirty="0" smtClean="0">
                <a:latin typeface="ヒラギノ角ゴ Pro W3"/>
                <a:ea typeface="ヒラギノ角ゴ Pro W3"/>
                <a:cs typeface="ヒラギノ角ゴ Pro W3"/>
              </a:rPr>
              <a:t>  </a:t>
            </a:r>
            <a:endParaRPr kumimoji="1" lang="ja-JP" altLang="en-US" dirty="0">
              <a:latin typeface="ヒラギノ角ゴ Pro W3"/>
              <a:ea typeface="ヒラギノ角ゴ Pro W3"/>
              <a:cs typeface="ヒラギノ角ゴ Pro W3"/>
            </a:endParaRPr>
          </a:p>
        </p:txBody>
      </p:sp>
      <p:grpSp>
        <p:nvGrpSpPr>
          <p:cNvPr id="14" name="図形グループ 13"/>
          <p:cNvGrpSpPr/>
          <p:nvPr/>
        </p:nvGrpSpPr>
        <p:grpSpPr>
          <a:xfrm>
            <a:off x="2769008" y="1849032"/>
            <a:ext cx="3943614" cy="1107996"/>
            <a:chOff x="2962915" y="1849033"/>
            <a:chExt cx="3943614" cy="1107996"/>
          </a:xfrm>
        </p:grpSpPr>
        <p:sp>
          <p:nvSpPr>
            <p:cNvPr id="10" name="テキスト ボックス 9"/>
            <p:cNvSpPr txBox="1"/>
            <p:nvPr/>
          </p:nvSpPr>
          <p:spPr>
            <a:xfrm>
              <a:off x="3142575" y="1849033"/>
              <a:ext cx="1569660"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ガスドラッグ</a:t>
              </a:r>
              <a:endParaRPr kumimoji="1" lang="ja-JP" altLang="en-US" dirty="0">
                <a:latin typeface="ヒラギノ角ゴ Pro W3"/>
                <a:ea typeface="ヒラギノ角ゴ Pro W3"/>
                <a:cs typeface="ヒラギノ角ゴ Pro W3"/>
              </a:endParaRPr>
            </a:p>
          </p:txBody>
        </p:sp>
        <p:sp>
          <p:nvSpPr>
            <p:cNvPr id="11" name="テキスト ボックス 10"/>
            <p:cNvSpPr txBox="1"/>
            <p:nvPr/>
          </p:nvSpPr>
          <p:spPr>
            <a:xfrm>
              <a:off x="3142575" y="2218365"/>
              <a:ext cx="3763954"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ポインティング</a:t>
              </a:r>
              <a:r>
                <a:rPr lang="en-US" altLang="ja-JP" dirty="0" smtClean="0">
                  <a:latin typeface="ヒラギノ角ゴ Pro W3"/>
                  <a:ea typeface="ヒラギノ角ゴ Pro W3"/>
                  <a:cs typeface="ヒラギノ角ゴ Pro W3"/>
                </a:rPr>
                <a:t>−</a:t>
              </a:r>
              <a:r>
                <a:rPr lang="ja-JP" altLang="en-US" dirty="0" smtClean="0">
                  <a:latin typeface="ヒラギノ角ゴ Pro W3"/>
                  <a:ea typeface="ヒラギノ角ゴ Pro W3"/>
                  <a:cs typeface="ヒラギノ角ゴ Pro W3"/>
                </a:rPr>
                <a:t>ロバートソン効果</a:t>
              </a:r>
              <a:endParaRPr kumimoji="1" lang="ja-JP" altLang="en-US" dirty="0"/>
            </a:p>
          </p:txBody>
        </p:sp>
        <p:sp>
          <p:nvSpPr>
            <p:cNvPr id="12" name="テキスト ボックス 11"/>
            <p:cNvSpPr txBox="1"/>
            <p:nvPr/>
          </p:nvSpPr>
          <p:spPr>
            <a:xfrm>
              <a:off x="3142575" y="2587697"/>
              <a:ext cx="877163"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輻射圧</a:t>
              </a:r>
              <a:endParaRPr kumimoji="1" lang="ja-JP" altLang="en-US" dirty="0">
                <a:latin typeface="ヒラギノ角ゴ Pro W3"/>
                <a:ea typeface="ヒラギノ角ゴ Pro W3"/>
                <a:cs typeface="ヒラギノ角ゴ Pro W3"/>
              </a:endParaRPr>
            </a:p>
          </p:txBody>
        </p:sp>
        <p:sp>
          <p:nvSpPr>
            <p:cNvPr id="13" name="左中かっこ 12"/>
            <p:cNvSpPr/>
            <p:nvPr/>
          </p:nvSpPr>
          <p:spPr>
            <a:xfrm>
              <a:off x="2962915" y="1849033"/>
              <a:ext cx="179660" cy="1107995"/>
            </a:xfrm>
            <a:prstGeom prst="leftBrace">
              <a:avLst>
                <a:gd name="adj1" fmla="val 27834"/>
                <a:gd name="adj2" fmla="val 50576"/>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5" name="テキスト ボックス 14"/>
          <p:cNvSpPr txBox="1"/>
          <p:nvPr/>
        </p:nvSpPr>
        <p:spPr>
          <a:xfrm>
            <a:off x="6796662" y="2095643"/>
            <a:ext cx="1569660" cy="646331"/>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などによって</a:t>
            </a:r>
            <a:endParaRPr kumimoji="1" lang="en-US" altLang="ja-JP" dirty="0" smtClean="0">
              <a:latin typeface="ヒラギノ角ゴ Pro W3"/>
              <a:ea typeface="ヒラギノ角ゴ Pro W3"/>
              <a:cs typeface="ヒラギノ角ゴ Pro W3"/>
            </a:endParaRPr>
          </a:p>
          <a:p>
            <a:r>
              <a:rPr lang="ja-JP" altLang="en-US" dirty="0" smtClean="0">
                <a:latin typeface="ヒラギノ角ゴ Pro W3"/>
                <a:ea typeface="ヒラギノ角ゴ Pro W3"/>
                <a:cs typeface="ヒラギノ角ゴ Pro W3"/>
              </a:rPr>
              <a:t>取り除かれる</a:t>
            </a:r>
            <a:endParaRPr lang="ja-JP" altLang="en-US" dirty="0">
              <a:latin typeface="ヒラギノ角ゴ Pro W3"/>
              <a:ea typeface="ヒラギノ角ゴ Pro W3"/>
              <a:cs typeface="ヒラギノ角ゴ Pro W3"/>
            </a:endParaRPr>
          </a:p>
        </p:txBody>
      </p:sp>
      <p:sp>
        <p:nvSpPr>
          <p:cNvPr id="18" name="テキスト ボックス 17"/>
          <p:cNvSpPr txBox="1"/>
          <p:nvPr/>
        </p:nvSpPr>
        <p:spPr>
          <a:xfrm>
            <a:off x="457200" y="3175108"/>
            <a:ext cx="7109639"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総面密度の時間進化は、（負の）定常な質量フラックスを用いると</a:t>
            </a:r>
            <a:endParaRPr kumimoji="1" lang="ja-JP" altLang="en-US" dirty="0">
              <a:latin typeface="ヒラギノ角ゴ Pro W3"/>
              <a:ea typeface="ヒラギノ角ゴ Pro W3"/>
              <a:cs typeface="ヒラギノ角ゴ Pro W3"/>
            </a:endParaRPr>
          </a:p>
        </p:txBody>
      </p:sp>
      <p:pic>
        <p:nvPicPr>
          <p:cNvPr id="19" name="図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499" y="3675183"/>
            <a:ext cx="1663658" cy="689361"/>
          </a:xfrm>
          <a:prstGeom prst="rect">
            <a:avLst/>
          </a:prstGeom>
        </p:spPr>
      </p:pic>
      <p:sp>
        <p:nvSpPr>
          <p:cNvPr id="20" name="テキスト ボックス 19"/>
          <p:cNvSpPr txBox="1"/>
          <p:nvPr/>
        </p:nvSpPr>
        <p:spPr>
          <a:xfrm>
            <a:off x="457200" y="4519860"/>
            <a:ext cx="226215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一方で総面密度は、</a:t>
            </a:r>
            <a:endParaRPr kumimoji="1" lang="ja-JP" altLang="en-US" dirty="0">
              <a:latin typeface="ヒラギノ角ゴ Pro W3"/>
              <a:ea typeface="ヒラギノ角ゴ Pro W3"/>
              <a:cs typeface="ヒラギノ角ゴ Pro W3"/>
            </a:endParaRPr>
          </a:p>
        </p:txBody>
      </p:sp>
      <p:pic>
        <p:nvPicPr>
          <p:cNvPr id="24" name="図 2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949" y="4889192"/>
            <a:ext cx="4395251" cy="840269"/>
          </a:xfrm>
          <a:prstGeom prst="rect">
            <a:avLst/>
          </a:prstGeom>
        </p:spPr>
      </p:pic>
    </p:spTree>
    <p:extLst>
      <p:ext uri="{BB962C8B-B14F-4D97-AF65-F5344CB8AC3E}">
        <p14:creationId xmlns:p14="http://schemas.microsoft.com/office/powerpoint/2010/main" val="199292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latin typeface="Helvetica"/>
                <a:cs typeface="Helvetica"/>
              </a:rPr>
              <a:t>目次</a:t>
            </a:r>
            <a:endParaRPr kumimoji="1" lang="ja-JP" altLang="en-US" dirty="0">
              <a:latin typeface="Helvetica"/>
              <a:cs typeface="Helvetica"/>
            </a:endParaRPr>
          </a:p>
        </p:txBody>
      </p:sp>
      <p:sp>
        <p:nvSpPr>
          <p:cNvPr id="3" name="コンテンツ プレースホルダー 2"/>
          <p:cNvSpPr>
            <a:spLocks noGrp="1"/>
          </p:cNvSpPr>
          <p:nvPr>
            <p:ph idx="1"/>
          </p:nvPr>
        </p:nvSpPr>
        <p:spPr>
          <a:xfrm>
            <a:off x="457200" y="1200359"/>
            <a:ext cx="8229600" cy="4525963"/>
          </a:xfrm>
        </p:spPr>
        <p:txBody>
          <a:bodyPr>
            <a:normAutofit/>
          </a:bodyPr>
          <a:lstStyle/>
          <a:p>
            <a:pPr marL="514350" indent="-514350">
              <a:buFont typeface="+mj-lt"/>
              <a:buAutoNum type="arabicPeriod"/>
            </a:pPr>
            <a:r>
              <a:rPr lang="ja-JP" altLang="en-US" dirty="0" smtClean="0">
                <a:latin typeface="ヒラギノ角ゴ Pro W3"/>
                <a:ea typeface="ヒラギノ角ゴ Pro W3"/>
                <a:cs typeface="ヒラギノ角ゴ Pro W3"/>
              </a:rPr>
              <a:t>イントロダクション＆概要</a:t>
            </a:r>
            <a:endParaRPr lang="en-US" altLang="ja-JP" dirty="0">
              <a:latin typeface="Helvetica"/>
              <a:cs typeface="Helvetica"/>
            </a:endParaRPr>
          </a:p>
          <a:p>
            <a:pPr marL="514350" indent="-514350">
              <a:buFont typeface="+mj-lt"/>
              <a:buAutoNum type="arabicPeriod"/>
            </a:pPr>
            <a:r>
              <a:rPr lang="ja-JP" altLang="en-US" dirty="0" smtClean="0">
                <a:latin typeface="ヒラギノ角ゴ Pro W3"/>
                <a:ea typeface="ヒラギノ角ゴ Pro W3"/>
                <a:cs typeface="ヒラギノ角ゴ Pro W3"/>
              </a:rPr>
              <a:t>基礎方程式</a:t>
            </a:r>
            <a:endParaRPr lang="en-US" altLang="ja-JP" dirty="0" smtClean="0">
              <a:latin typeface="ヒラギノ角ゴ Pro W3"/>
              <a:ea typeface="ヒラギノ角ゴ Pro W3"/>
              <a:cs typeface="ヒラギノ角ゴ Pro W3"/>
            </a:endParaRPr>
          </a:p>
          <a:p>
            <a:pPr marL="514350" indent="-514350">
              <a:buFont typeface="+mj-lt"/>
              <a:buAutoNum type="arabicPeriod"/>
            </a:pPr>
            <a:r>
              <a:rPr lang="ja-JP" altLang="en-US" dirty="0" smtClean="0">
                <a:latin typeface="ヒラギノ角ゴ Pro W3"/>
                <a:ea typeface="ヒラギノ角ゴ Pro W3"/>
                <a:cs typeface="ヒラギノ角ゴ Pro W3"/>
              </a:rPr>
              <a:t>破壊モデル</a:t>
            </a:r>
            <a:endParaRPr lang="en-US" altLang="ja-JP" dirty="0">
              <a:latin typeface="ヒラギノ角ゴ Pro W3"/>
              <a:ea typeface="ヒラギノ角ゴ Pro W3"/>
              <a:cs typeface="ヒラギノ角ゴ Pro W3"/>
            </a:endParaRPr>
          </a:p>
          <a:p>
            <a:pPr marL="514350" indent="-514350">
              <a:buFont typeface="+mj-lt"/>
              <a:buAutoNum type="arabicPeriod"/>
            </a:pPr>
            <a:r>
              <a:rPr lang="ja-JP" altLang="en-US" dirty="0" smtClean="0">
                <a:latin typeface="ヒラギノ角ゴ Pro W3"/>
                <a:ea typeface="ヒラギノ角ゴ Pro W3"/>
                <a:cs typeface="ヒラギノ角ゴ Pro W3"/>
              </a:rPr>
              <a:t>質量フラックス</a:t>
            </a:r>
            <a:endParaRPr lang="en-US" altLang="ja-JP" dirty="0" smtClean="0">
              <a:latin typeface="ヒラギノ角ゴ Pro W3"/>
              <a:ea typeface="ヒラギノ角ゴ Pro W3"/>
              <a:cs typeface="ヒラギノ角ゴ Pro W3"/>
            </a:endParaRPr>
          </a:p>
          <a:p>
            <a:pPr marL="514350" indent="-514350">
              <a:buFont typeface="+mj-lt"/>
              <a:buAutoNum type="arabicPeriod"/>
            </a:pPr>
            <a:r>
              <a:rPr lang="ja-JP" altLang="en-US" dirty="0">
                <a:latin typeface="ヒラギノ角ゴ Pro W3"/>
                <a:ea typeface="ヒラギノ角ゴ Pro W3"/>
                <a:cs typeface="ヒラギノ角ゴ Pro W3"/>
              </a:rPr>
              <a:t>面密度減少</a:t>
            </a:r>
            <a:r>
              <a:rPr lang="ja-JP" altLang="en-US" dirty="0" smtClean="0">
                <a:latin typeface="ヒラギノ角ゴ Pro W3"/>
                <a:ea typeface="ヒラギノ角ゴ Pro W3"/>
                <a:cs typeface="ヒラギノ角ゴ Pro W3"/>
              </a:rPr>
              <a:t>タイムスケール</a:t>
            </a:r>
            <a:endParaRPr lang="en-US" altLang="ja-JP" dirty="0" smtClean="0">
              <a:latin typeface="ヒラギノ角ゴ Pro W3"/>
              <a:ea typeface="ヒラギノ角ゴ Pro W3"/>
              <a:cs typeface="ヒラギノ角ゴ Pro W3"/>
            </a:endParaRPr>
          </a:p>
          <a:p>
            <a:pPr marL="514350" indent="-514350">
              <a:buFont typeface="+mj-lt"/>
              <a:buAutoNum type="arabicPeriod"/>
            </a:pPr>
            <a:r>
              <a:rPr lang="ja-JP" altLang="en-US" dirty="0" smtClean="0">
                <a:latin typeface="ヒラギノ角ゴ Pro W3"/>
                <a:ea typeface="ヒラギノ角ゴ Pro W3"/>
                <a:cs typeface="ヒラギノ角ゴ Pro W3"/>
              </a:rPr>
              <a:t>惑星形成との関連</a:t>
            </a:r>
            <a:endParaRPr lang="en-US" altLang="ja-JP" dirty="0" smtClean="0">
              <a:latin typeface="ヒラギノ角ゴ Pro W3"/>
              <a:ea typeface="ヒラギノ角ゴ Pro W3"/>
              <a:cs typeface="ヒラギノ角ゴ Pro W3"/>
            </a:endParaRPr>
          </a:p>
          <a:p>
            <a:pPr marL="514350" indent="-514350">
              <a:buFont typeface="+mj-lt"/>
              <a:buAutoNum type="arabicPeriod"/>
            </a:pPr>
            <a:r>
              <a:rPr lang="ja-JP" altLang="en-US" dirty="0" smtClean="0">
                <a:latin typeface="ヒラギノ角ゴ Pro W3"/>
                <a:ea typeface="ヒラギノ角ゴ Pro W3"/>
                <a:cs typeface="ヒラギノ角ゴ Pro W3"/>
              </a:rPr>
              <a:t>まとめ</a:t>
            </a:r>
            <a:endParaRPr lang="en-US" altLang="ja-JP" dirty="0" smtClean="0">
              <a:latin typeface="ヒラギノ角ゴ Pro W3"/>
              <a:ea typeface="ヒラギノ角ゴ Pro W3"/>
              <a:cs typeface="ヒラギノ角ゴ Pro W3"/>
            </a:endParaRPr>
          </a:p>
        </p:txBody>
      </p:sp>
      <p:sp>
        <p:nvSpPr>
          <p:cNvPr id="5" name="フッター プレースホルダー 4"/>
          <p:cNvSpPr>
            <a:spLocks noGrp="1"/>
          </p:cNvSpPr>
          <p:nvPr>
            <p:ph type="ftr" sz="quarter" idx="11"/>
          </p:nvPr>
        </p:nvSpPr>
        <p:spPr/>
        <p:txBody>
          <a:bodyPr/>
          <a:lstStyle/>
          <a:p>
            <a:r>
              <a:rPr kumimoji="1" lang="ja-JP" altLang="en-US" dirty="0"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2</a:t>
            </a:fld>
            <a:endParaRPr kumimoji="1" lang="ja-JP" altLang="en-US" dirty="0"/>
          </a:p>
        </p:txBody>
      </p:sp>
      <p:sp>
        <p:nvSpPr>
          <p:cNvPr id="7" name="日付プレースホルダー 6"/>
          <p:cNvSpPr>
            <a:spLocks noGrp="1"/>
          </p:cNvSpPr>
          <p:nvPr>
            <p:ph type="dt" sz="half" idx="10"/>
          </p:nvPr>
        </p:nvSpPr>
        <p:spPr/>
        <p:txBody>
          <a:bodyPr/>
          <a:lstStyle/>
          <a:p>
            <a:r>
              <a:rPr kumimoji="1" lang="en-US" altLang="ja-JP" smtClean="0"/>
              <a:t>2017/05/25</a:t>
            </a:r>
            <a:endParaRPr kumimoji="1" lang="ja-JP" altLang="en-US"/>
          </a:p>
        </p:txBody>
      </p:sp>
    </p:spTree>
    <p:extLst>
      <p:ext uri="{BB962C8B-B14F-4D97-AF65-F5344CB8AC3E}">
        <p14:creationId xmlns:p14="http://schemas.microsoft.com/office/powerpoint/2010/main" val="5890067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図形グループ 14"/>
          <p:cNvGrpSpPr/>
          <p:nvPr/>
        </p:nvGrpSpPr>
        <p:grpSpPr>
          <a:xfrm>
            <a:off x="6553200" y="1221981"/>
            <a:ext cx="2068728" cy="467424"/>
            <a:chOff x="6495202" y="947432"/>
            <a:chExt cx="2068728" cy="467424"/>
          </a:xfrm>
        </p:grpSpPr>
        <p:sp>
          <p:nvSpPr>
            <p:cNvPr id="18" name="角丸四角形 17"/>
            <p:cNvSpPr/>
            <p:nvPr/>
          </p:nvSpPr>
          <p:spPr>
            <a:xfrm>
              <a:off x="6495202" y="947432"/>
              <a:ext cx="2019052" cy="467424"/>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0" name="図形グループ 9"/>
            <p:cNvGrpSpPr/>
            <p:nvPr/>
          </p:nvGrpSpPr>
          <p:grpSpPr>
            <a:xfrm>
              <a:off x="6553200" y="988269"/>
              <a:ext cx="2010730" cy="369332"/>
              <a:chOff x="6553200" y="944825"/>
              <a:chExt cx="2010730" cy="369332"/>
            </a:xfrm>
          </p:grpSpPr>
          <p:pic>
            <p:nvPicPr>
              <p:cNvPr id="3" name="図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021971"/>
                <a:ext cx="347716" cy="283663"/>
              </a:xfrm>
              <a:prstGeom prst="rect">
                <a:avLst/>
              </a:prstGeom>
            </p:spPr>
          </p:pic>
          <p:sp>
            <p:nvSpPr>
              <p:cNvPr id="7" name="テキスト ボックス 6"/>
              <p:cNvSpPr txBox="1"/>
              <p:nvPr/>
            </p:nvSpPr>
            <p:spPr>
              <a:xfrm>
                <a:off x="6853205" y="944825"/>
                <a:ext cx="1710725"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初期の面密度</a:t>
                </a:r>
                <a:endParaRPr kumimoji="1" lang="ja-JP" altLang="en-US" dirty="0">
                  <a:latin typeface="ヒラギノ角ゴ Pro W3"/>
                  <a:ea typeface="ヒラギノ角ゴ Pro W3"/>
                  <a:cs typeface="ヒラギノ角ゴ Pro W3"/>
                </a:endParaRPr>
              </a:p>
            </p:txBody>
          </p:sp>
        </p:grpSp>
      </p:grpSp>
      <p:sp>
        <p:nvSpPr>
          <p:cNvPr id="2" name="タイトル 1"/>
          <p:cNvSpPr>
            <a:spLocks noGrp="1"/>
          </p:cNvSpPr>
          <p:nvPr>
            <p:ph type="title"/>
          </p:nvPr>
        </p:nvSpPr>
        <p:spPr/>
        <p:txBody>
          <a:bodyPr>
            <a:normAutofit fontScale="90000"/>
          </a:bodyPr>
          <a:lstStyle/>
          <a:p>
            <a:r>
              <a:rPr lang="ja-JP" altLang="en-US" dirty="0"/>
              <a:t>面密度減少タイムスケール</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20</a:t>
            </a:fld>
            <a:endParaRPr kumimoji="1" lang="ja-JP" altLang="en-US" dirty="0"/>
          </a:p>
        </p:txBody>
      </p:sp>
      <p:sp>
        <p:nvSpPr>
          <p:cNvPr id="8" name="テキスト ボックス 7"/>
          <p:cNvSpPr txBox="1"/>
          <p:nvPr/>
        </p:nvSpPr>
        <p:spPr>
          <a:xfrm>
            <a:off x="457200" y="786544"/>
            <a:ext cx="4041876" cy="369332"/>
          </a:xfrm>
          <a:prstGeom prst="rect">
            <a:avLst/>
          </a:prstGeom>
          <a:noFill/>
        </p:spPr>
        <p:txBody>
          <a:bodyPr wrap="none" rtlCol="0">
            <a:spAutoFit/>
          </a:bodyPr>
          <a:lstStyle/>
          <a:p>
            <a:r>
              <a:rPr lang="en-US" altLang="en-US" dirty="0" err="1" smtClean="0">
                <a:latin typeface="ヒラギノ角ゴ Pro W3"/>
                <a:ea typeface="ヒラギノ角ゴ Pro W3"/>
                <a:cs typeface="ヒラギノ角ゴ Pro W3"/>
              </a:rPr>
              <a:t>係数A</a:t>
            </a:r>
            <a:r>
              <a:rPr lang="ja-JP" altLang="en-US" dirty="0" smtClean="0">
                <a:latin typeface="ヒラギノ角ゴ Pro W3"/>
                <a:ea typeface="ヒラギノ角ゴ Pro W3"/>
                <a:cs typeface="ヒラギノ角ゴ Pro W3"/>
              </a:rPr>
              <a:t>について</a:t>
            </a:r>
            <a:r>
              <a:rPr lang="en-US" altLang="en-US" dirty="0" smtClean="0">
                <a:latin typeface="ヒラギノ角ゴ Pro W3"/>
                <a:ea typeface="ヒラギノ角ゴ Pro W3"/>
                <a:cs typeface="ヒラギノ角ゴ Pro W3"/>
              </a:rPr>
              <a:t>微分方程式</a:t>
            </a:r>
            <a:r>
              <a:rPr lang="ja-JP" altLang="en-US" dirty="0" smtClean="0">
                <a:latin typeface="ヒラギノ角ゴ Pro W3"/>
                <a:ea typeface="ヒラギノ角ゴ Pro W3"/>
                <a:cs typeface="ヒラギノ角ゴ Pro W3"/>
              </a:rPr>
              <a:t>を解くと、</a:t>
            </a:r>
            <a:endParaRPr kumimoji="1" lang="ja-JP" altLang="en-US" dirty="0">
              <a:latin typeface="ヒラギノ角ゴ Pro W3"/>
              <a:ea typeface="ヒラギノ角ゴ Pro W3"/>
              <a:cs typeface="ヒラギノ角ゴ Pro W3"/>
            </a:endParaRPr>
          </a:p>
        </p:txBody>
      </p:sp>
      <p:pic>
        <p:nvPicPr>
          <p:cNvPr id="9" name="図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918" y="1155876"/>
            <a:ext cx="2278128" cy="703540"/>
          </a:xfrm>
          <a:prstGeom prst="rect">
            <a:avLst/>
          </a:prstGeom>
        </p:spPr>
      </p:pic>
      <p:grpSp>
        <p:nvGrpSpPr>
          <p:cNvPr id="11" name="図形グループ 10"/>
          <p:cNvGrpSpPr/>
          <p:nvPr/>
        </p:nvGrpSpPr>
        <p:grpSpPr>
          <a:xfrm>
            <a:off x="457200" y="4875720"/>
            <a:ext cx="2147396" cy="561959"/>
            <a:chOff x="457200" y="5024343"/>
            <a:chExt cx="2147396" cy="561959"/>
          </a:xfrm>
        </p:grpSpPr>
        <p:pic>
          <p:nvPicPr>
            <p:cNvPr id="12" name="図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024343"/>
              <a:ext cx="799230" cy="561959"/>
            </a:xfrm>
            <a:prstGeom prst="rect">
              <a:avLst/>
            </a:prstGeom>
          </p:spPr>
        </p:pic>
        <p:sp>
          <p:nvSpPr>
            <p:cNvPr id="13" name="テキスト ボックス 12"/>
            <p:cNvSpPr txBox="1"/>
            <p:nvPr/>
          </p:nvSpPr>
          <p:spPr>
            <a:xfrm>
              <a:off x="1265768" y="5098850"/>
              <a:ext cx="1338828"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の場合には</a:t>
              </a:r>
              <a:endParaRPr kumimoji="1" lang="ja-JP" altLang="en-US" dirty="0">
                <a:latin typeface="ヒラギノ角ゴ Pro W3"/>
                <a:ea typeface="ヒラギノ角ゴ Pro W3"/>
                <a:cs typeface="ヒラギノ角ゴ Pro W3"/>
              </a:endParaRPr>
            </a:p>
          </p:txBody>
        </p:sp>
      </p:grpSp>
      <p:pic>
        <p:nvPicPr>
          <p:cNvPr id="16" name="図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44" y="5576963"/>
            <a:ext cx="7731664" cy="824390"/>
          </a:xfrm>
          <a:prstGeom prst="rect">
            <a:avLst/>
          </a:prstGeom>
        </p:spPr>
      </p:pic>
      <p:pic>
        <p:nvPicPr>
          <p:cNvPr id="17" name="図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493" y="1859416"/>
            <a:ext cx="7461051" cy="2887923"/>
          </a:xfrm>
          <a:prstGeom prst="rect">
            <a:avLst/>
          </a:prstGeom>
        </p:spPr>
      </p:pic>
      <p:sp>
        <p:nvSpPr>
          <p:cNvPr id="14" name="テキスト ボックス 13"/>
          <p:cNvSpPr txBox="1"/>
          <p:nvPr/>
        </p:nvSpPr>
        <p:spPr>
          <a:xfrm>
            <a:off x="6392915" y="4229389"/>
            <a:ext cx="2677657" cy="646331"/>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面密度減少の</a:t>
            </a:r>
            <a:r>
              <a:rPr kumimoji="1" lang="ja-JP" altLang="en-US" u="sng" dirty="0" smtClean="0">
                <a:latin typeface="ヒラギノ角ゴ Pro W3"/>
                <a:ea typeface="ヒラギノ角ゴ Pro W3"/>
                <a:cs typeface="ヒラギノ角ゴ Pro W3"/>
              </a:rPr>
              <a:t>初期段階</a:t>
            </a:r>
            <a:endParaRPr kumimoji="1" lang="en-US" altLang="ja-JP" u="sng" dirty="0" smtClean="0">
              <a:latin typeface="ヒラギノ角ゴ Pro W3"/>
              <a:ea typeface="ヒラギノ角ゴ Pro W3"/>
              <a:cs typeface="ヒラギノ角ゴ Pro W3"/>
            </a:endParaRPr>
          </a:p>
          <a:p>
            <a:r>
              <a:rPr lang="ja-JP" altLang="en-US" dirty="0" smtClean="0">
                <a:latin typeface="ヒラギノ角ゴ Pro W3"/>
                <a:ea typeface="ヒラギノ角ゴ Pro W3"/>
                <a:cs typeface="ヒラギノ角ゴ Pro W3"/>
              </a:rPr>
              <a:t>におけるタイムスケール</a:t>
            </a:r>
            <a:endParaRPr kumimoji="1" lang="ja-JP" altLang="en-US" dirty="0">
              <a:latin typeface="ヒラギノ角ゴ Pro W3"/>
              <a:ea typeface="ヒラギノ角ゴ Pro W3"/>
              <a:cs typeface="ヒラギノ角ゴ Pro W3"/>
            </a:endParaRPr>
          </a:p>
        </p:txBody>
      </p:sp>
    </p:spTree>
    <p:extLst>
      <p:ext uri="{BB962C8B-B14F-4D97-AF65-F5344CB8AC3E}">
        <p14:creationId xmlns:p14="http://schemas.microsoft.com/office/powerpoint/2010/main" val="3783365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p:cNvSpPr/>
          <p:nvPr/>
        </p:nvSpPr>
        <p:spPr>
          <a:xfrm>
            <a:off x="5861054" y="863357"/>
            <a:ext cx="2705453" cy="2247620"/>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22" name="図 2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020786"/>
            <a:ext cx="2442942" cy="1968138"/>
          </a:xfrm>
          <a:prstGeom prst="rect">
            <a:avLst/>
          </a:prstGeom>
        </p:spPr>
      </p:pic>
      <p:sp>
        <p:nvSpPr>
          <p:cNvPr id="2" name="タイトル 1"/>
          <p:cNvSpPr>
            <a:spLocks noGrp="1"/>
          </p:cNvSpPr>
          <p:nvPr>
            <p:ph type="title"/>
          </p:nvPr>
        </p:nvSpPr>
        <p:spPr/>
        <p:txBody>
          <a:bodyPr>
            <a:normAutofit fontScale="90000"/>
          </a:bodyPr>
          <a:lstStyle/>
          <a:p>
            <a:r>
              <a:rPr lang="ja-JP" altLang="en-US" dirty="0"/>
              <a:t>面密度減少</a:t>
            </a:r>
            <a:r>
              <a:rPr kumimoji="1" lang="ja-JP" altLang="en-US" dirty="0" smtClean="0"/>
              <a:t>タイムスケール</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21</a:t>
            </a:fld>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pic>
        <p:nvPicPr>
          <p:cNvPr id="4" name="図 3" descr="KobayashiTanaka2010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51367"/>
            <a:ext cx="5537991" cy="5317862"/>
          </a:xfrm>
          <a:prstGeom prst="rect">
            <a:avLst/>
          </a:prstGeom>
        </p:spPr>
      </p:pic>
      <p:sp>
        <p:nvSpPr>
          <p:cNvPr id="7" name="テキスト ボックス 6"/>
          <p:cNvSpPr txBox="1"/>
          <p:nvPr/>
        </p:nvSpPr>
        <p:spPr>
          <a:xfrm rot="2418117">
            <a:off x="950050" y="2499123"/>
            <a:ext cx="1107996"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近似なし</a:t>
            </a:r>
            <a:endParaRPr kumimoji="1" lang="ja-JP" altLang="en-US" dirty="0">
              <a:latin typeface="ヒラギノ角ゴ Pro W3"/>
              <a:ea typeface="ヒラギノ角ゴ Pro W3"/>
              <a:cs typeface="ヒラギノ角ゴ Pro W3"/>
            </a:endParaRPr>
          </a:p>
        </p:txBody>
      </p:sp>
      <p:sp>
        <p:nvSpPr>
          <p:cNvPr id="8" name="テキスト ボックス 7"/>
          <p:cNvSpPr txBox="1"/>
          <p:nvPr/>
        </p:nvSpPr>
        <p:spPr>
          <a:xfrm rot="2523727">
            <a:off x="956987" y="1718295"/>
            <a:ext cx="1107996"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近似あり</a:t>
            </a:r>
            <a:endParaRPr kumimoji="1" lang="ja-JP" altLang="en-US" dirty="0">
              <a:latin typeface="ヒラギノ角ゴ Pro W3"/>
              <a:ea typeface="ヒラギノ角ゴ Pro W3"/>
              <a:cs typeface="ヒラギノ角ゴ Pro W3"/>
            </a:endParaRPr>
          </a:p>
        </p:txBody>
      </p:sp>
      <p:sp>
        <p:nvSpPr>
          <p:cNvPr id="9" name="テキスト ボックス 8"/>
          <p:cNvSpPr txBox="1"/>
          <p:nvPr/>
        </p:nvSpPr>
        <p:spPr>
          <a:xfrm rot="2329343">
            <a:off x="3081461" y="3291381"/>
            <a:ext cx="2068520" cy="369332"/>
          </a:xfrm>
          <a:prstGeom prst="rect">
            <a:avLst/>
          </a:prstGeom>
          <a:noFill/>
        </p:spPr>
        <p:txBody>
          <a:bodyPr wrap="none" rtlCol="0">
            <a:spAutoFit/>
          </a:bodyPr>
          <a:lstStyle/>
          <a:p>
            <a:r>
              <a:rPr kumimoji="1" lang="en-US" altLang="ja-JP" dirty="0" smtClean="0">
                <a:latin typeface="Helvetica"/>
                <a:cs typeface="Helvetica"/>
              </a:rPr>
              <a:t>Wyatt et al. (2007)</a:t>
            </a:r>
            <a:endParaRPr kumimoji="1" lang="ja-JP" altLang="en-US" dirty="0">
              <a:latin typeface="Helvetica"/>
              <a:cs typeface="Helvetica"/>
            </a:endParaRPr>
          </a:p>
        </p:txBody>
      </p:sp>
      <p:sp>
        <p:nvSpPr>
          <p:cNvPr id="10" name="テキスト ボックス 9"/>
          <p:cNvSpPr txBox="1"/>
          <p:nvPr/>
        </p:nvSpPr>
        <p:spPr>
          <a:xfrm>
            <a:off x="5368606" y="3644334"/>
            <a:ext cx="3775393" cy="646331"/>
          </a:xfrm>
          <a:prstGeom prst="rect">
            <a:avLst/>
          </a:prstGeom>
          <a:noFill/>
        </p:spPr>
        <p:txBody>
          <a:bodyPr wrap="none" rtlCol="0">
            <a:spAutoFit/>
          </a:bodyPr>
          <a:lstStyle/>
          <a:p>
            <a:r>
              <a:rPr kumimoji="1" lang="en-US" altLang="ja-JP" dirty="0" smtClean="0">
                <a:latin typeface="Helvetica"/>
                <a:cs typeface="Helvetica"/>
              </a:rPr>
              <a:t>Wyatt et al. (2007) </a:t>
            </a:r>
            <a:r>
              <a:rPr kumimoji="1" lang="ja-JP" altLang="en-US" dirty="0" smtClean="0">
                <a:latin typeface="ヒラギノ角ゴ Pro W3"/>
                <a:ea typeface="ヒラギノ角ゴ Pro W3"/>
                <a:cs typeface="ヒラギノ角ゴ Pro W3"/>
              </a:rPr>
              <a:t>では</a:t>
            </a:r>
            <a:endParaRPr kumimoji="1" lang="en-US" altLang="ja-JP" dirty="0" smtClean="0">
              <a:latin typeface="ヒラギノ角ゴ Pro W3"/>
              <a:ea typeface="ヒラギノ角ゴ Pro W3"/>
              <a:cs typeface="ヒラギノ角ゴ Pro W3"/>
            </a:endParaRPr>
          </a:p>
          <a:p>
            <a:r>
              <a:rPr kumimoji="1" lang="en-US" altLang="ja-JP" dirty="0" smtClean="0">
                <a:latin typeface="Helvetica"/>
                <a:ea typeface="ヒラギノ角ゴ Pro W3"/>
                <a:cs typeface="Helvetica"/>
              </a:rPr>
              <a:t>cratering</a:t>
            </a:r>
            <a:r>
              <a:rPr kumimoji="1" lang="ja-JP" altLang="en-US" dirty="0" smtClean="0">
                <a:latin typeface="ヒラギノ角ゴ Pro W3"/>
                <a:ea typeface="ヒラギノ角ゴ Pro W3"/>
                <a:cs typeface="ヒラギノ角ゴ Pro W3"/>
              </a:rPr>
              <a:t>な破壊による効果を</a:t>
            </a:r>
            <a:r>
              <a:rPr lang="ja-JP" altLang="en-US" dirty="0" smtClean="0">
                <a:latin typeface="ヒラギノ角ゴ Pro W3"/>
                <a:ea typeface="ヒラギノ角ゴ Pro W3"/>
                <a:cs typeface="ヒラギノ角ゴ Pro W3"/>
              </a:rPr>
              <a:t>無視</a:t>
            </a:r>
            <a:endParaRPr kumimoji="1" lang="ja-JP" altLang="en-US" dirty="0">
              <a:latin typeface="ヒラギノ角ゴ Pro W3"/>
              <a:ea typeface="ヒラギノ角ゴ Pro W3"/>
              <a:cs typeface="ヒラギノ角ゴ Pro W3"/>
            </a:endParaRPr>
          </a:p>
        </p:txBody>
      </p:sp>
      <p:grpSp>
        <p:nvGrpSpPr>
          <p:cNvPr id="16" name="図形グループ 15"/>
          <p:cNvGrpSpPr/>
          <p:nvPr/>
        </p:nvGrpSpPr>
        <p:grpSpPr>
          <a:xfrm>
            <a:off x="1938705" y="667333"/>
            <a:ext cx="2370989" cy="710536"/>
            <a:chOff x="1265808" y="667333"/>
            <a:chExt cx="2370989" cy="710536"/>
          </a:xfrm>
        </p:grpSpPr>
        <p:pic>
          <p:nvPicPr>
            <p:cNvPr id="12" name="図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808" y="908834"/>
              <a:ext cx="573730" cy="257189"/>
            </a:xfrm>
            <a:prstGeom prst="rect">
              <a:avLst/>
            </a:prstGeom>
          </p:spPr>
        </p:pic>
        <p:pic>
          <p:nvPicPr>
            <p:cNvPr id="13" name="図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2272" y="667333"/>
              <a:ext cx="418426" cy="710536"/>
            </a:xfrm>
            <a:prstGeom prst="rect">
              <a:avLst/>
            </a:prstGeom>
          </p:spPr>
        </p:pic>
        <p:sp>
          <p:nvSpPr>
            <p:cNvPr id="14" name="テキスト ボックス 13"/>
            <p:cNvSpPr txBox="1"/>
            <p:nvPr/>
          </p:nvSpPr>
          <p:spPr>
            <a:xfrm>
              <a:off x="1827880" y="863357"/>
              <a:ext cx="41549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の</a:t>
              </a:r>
              <a:endParaRPr kumimoji="1" lang="ja-JP" altLang="en-US" dirty="0">
                <a:latin typeface="ヒラギノ角ゴ Pro W3"/>
                <a:ea typeface="ヒラギノ角ゴ Pro W3"/>
                <a:cs typeface="ヒラギノ角ゴ Pro W3"/>
              </a:endParaRPr>
            </a:p>
          </p:txBody>
        </p:sp>
        <p:sp>
          <p:nvSpPr>
            <p:cNvPr id="15" name="テキスト ボックス 14"/>
            <p:cNvSpPr txBox="1"/>
            <p:nvPr/>
          </p:nvSpPr>
          <p:spPr>
            <a:xfrm>
              <a:off x="2759634" y="863357"/>
              <a:ext cx="87716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依存性</a:t>
              </a:r>
              <a:endParaRPr kumimoji="1" lang="ja-JP" altLang="en-US" dirty="0">
                <a:latin typeface="ヒラギノ角ゴ Pro W3"/>
                <a:ea typeface="ヒラギノ角ゴ Pro W3"/>
                <a:cs typeface="ヒラギノ角ゴ Pro W3"/>
              </a:endParaRPr>
            </a:p>
          </p:txBody>
        </p:sp>
      </p:grpSp>
      <p:sp>
        <p:nvSpPr>
          <p:cNvPr id="23" name="テキスト ボックス 22"/>
          <p:cNvSpPr txBox="1"/>
          <p:nvPr/>
        </p:nvSpPr>
        <p:spPr>
          <a:xfrm>
            <a:off x="5145105" y="4884063"/>
            <a:ext cx="941283"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~5-7</a:t>
            </a:r>
            <a:r>
              <a:rPr kumimoji="1" lang="ja-JP" altLang="en-US" dirty="0" smtClean="0">
                <a:latin typeface="ヒラギノ角ゴ Pro W3"/>
                <a:ea typeface="ヒラギノ角ゴ Pro W3"/>
                <a:cs typeface="ヒラギノ角ゴ Pro W3"/>
              </a:rPr>
              <a:t>倍</a:t>
            </a:r>
            <a:endParaRPr kumimoji="1" lang="ja-JP" altLang="en-US" dirty="0">
              <a:latin typeface="ヒラギノ角ゴ Pro W3"/>
              <a:ea typeface="ヒラギノ角ゴ Pro W3"/>
              <a:cs typeface="ヒラギノ角ゴ Pro W3"/>
            </a:endParaRPr>
          </a:p>
        </p:txBody>
      </p:sp>
      <p:sp>
        <p:nvSpPr>
          <p:cNvPr id="11" name="テキスト ボックス 10"/>
          <p:cNvSpPr txBox="1"/>
          <p:nvPr/>
        </p:nvSpPr>
        <p:spPr>
          <a:xfrm>
            <a:off x="5368606" y="5568499"/>
            <a:ext cx="2712039" cy="646331"/>
          </a:xfrm>
          <a:prstGeom prst="rect">
            <a:avLst/>
          </a:prstGeom>
          <a:noFill/>
        </p:spPr>
        <p:txBody>
          <a:bodyPr wrap="square" rtlCol="0">
            <a:spAutoFit/>
          </a:bodyPr>
          <a:lstStyle/>
          <a:p>
            <a:r>
              <a:rPr kumimoji="1" lang="en-US" altLang="ja-JP" dirty="0" smtClean="0">
                <a:latin typeface="Helvetica"/>
                <a:cs typeface="Helvetica"/>
              </a:rPr>
              <a:t>cratering</a:t>
            </a:r>
            <a:r>
              <a:rPr lang="ja-JP" altLang="en-US" dirty="0" smtClean="0">
                <a:latin typeface="ヒラギノ角ゴ Pro W3"/>
                <a:ea typeface="ヒラギノ角ゴ Pro W3"/>
                <a:cs typeface="ヒラギノ角ゴ Pro W3"/>
              </a:rPr>
              <a:t>な</a:t>
            </a:r>
            <a:r>
              <a:rPr kumimoji="1" lang="ja-JP" altLang="en-US" dirty="0" smtClean="0">
                <a:latin typeface="ヒラギノ角ゴ Pro W3"/>
                <a:ea typeface="ヒラギノ角ゴ Pro W3"/>
                <a:cs typeface="ヒラギノ角ゴ Pro W3"/>
              </a:rPr>
              <a:t>破壊の寄与は</a:t>
            </a:r>
            <a:r>
              <a:rPr kumimoji="1" lang="en-US" altLang="ja-JP" dirty="0" smtClean="0">
                <a:latin typeface="ヒラギノ角ゴ Pro W3"/>
                <a:ea typeface="ヒラギノ角ゴ Pro W3"/>
                <a:cs typeface="ヒラギノ角ゴ Pro W3"/>
              </a:rPr>
              <a:t>factor 5-7 </a:t>
            </a:r>
            <a:r>
              <a:rPr kumimoji="1" lang="ja-JP" altLang="en-US" dirty="0" smtClean="0">
                <a:latin typeface="ヒラギノ角ゴ Pro W3"/>
                <a:ea typeface="ヒラギノ角ゴ Pro W3"/>
                <a:cs typeface="ヒラギノ角ゴ Pro W3"/>
              </a:rPr>
              <a:t>程度</a:t>
            </a:r>
            <a:endParaRPr kumimoji="1" lang="en-US" altLang="ja-JP" dirty="0" smtClean="0">
              <a:latin typeface="ヒラギノ角ゴ Pro W3"/>
              <a:ea typeface="ヒラギノ角ゴ Pro W3"/>
              <a:cs typeface="ヒラギノ角ゴ Pro W3"/>
            </a:endParaRPr>
          </a:p>
        </p:txBody>
      </p:sp>
    </p:spTree>
    <p:extLst>
      <p:ext uri="{BB962C8B-B14F-4D97-AF65-F5344CB8AC3E}">
        <p14:creationId xmlns:p14="http://schemas.microsoft.com/office/powerpoint/2010/main" val="109379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面密度減少</a:t>
            </a:r>
            <a:r>
              <a:rPr kumimoji="1" lang="ja-JP" altLang="en-US" dirty="0" smtClean="0"/>
              <a:t>タイムスケール</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pic>
        <p:nvPicPr>
          <p:cNvPr id="7" name="図 6" descr="KobayashiTanaka2010_fig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2924"/>
            <a:ext cx="5668019" cy="5346304"/>
          </a:xfrm>
          <a:prstGeom prst="rect">
            <a:avLst/>
          </a:prstGeom>
        </p:spPr>
      </p:pic>
      <p:sp>
        <p:nvSpPr>
          <p:cNvPr id="4" name="テキスト ボックス 3"/>
          <p:cNvSpPr txBox="1"/>
          <p:nvPr/>
        </p:nvSpPr>
        <p:spPr>
          <a:xfrm>
            <a:off x="71248" y="931750"/>
            <a:ext cx="5948552"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衝突破壊による面密度進化の数値計算と解析解の比較</a:t>
            </a:r>
            <a:endParaRPr kumimoji="1" lang="ja-JP" altLang="en-US" dirty="0">
              <a:latin typeface="ヒラギノ角ゴ Pro W3"/>
              <a:ea typeface="ヒラギノ角ゴ Pro W3"/>
              <a:cs typeface="ヒラギノ角ゴ Pro W3"/>
            </a:endParaRPr>
          </a:p>
        </p:txBody>
      </p:sp>
      <p:grpSp>
        <p:nvGrpSpPr>
          <p:cNvPr id="10" name="図形グループ 9"/>
          <p:cNvGrpSpPr/>
          <p:nvPr/>
        </p:nvGrpSpPr>
        <p:grpSpPr>
          <a:xfrm>
            <a:off x="1254947" y="4706639"/>
            <a:ext cx="1778794" cy="778446"/>
            <a:chOff x="6019800" y="1222924"/>
            <a:chExt cx="1778794" cy="778446"/>
          </a:xfrm>
        </p:grpSpPr>
        <p:sp>
          <p:nvSpPr>
            <p:cNvPr id="8" name="テキスト ボックス 7"/>
            <p:cNvSpPr txBox="1"/>
            <p:nvPr/>
          </p:nvSpPr>
          <p:spPr>
            <a:xfrm>
              <a:off x="6019800" y="1222924"/>
              <a:ext cx="1778794"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実線</a:t>
              </a:r>
              <a:r>
                <a:rPr kumimoji="1" lang="en-US" altLang="ja-JP" dirty="0" smtClean="0">
                  <a:latin typeface="ヒラギノ角ゴ Pro W3"/>
                  <a:ea typeface="ヒラギノ角ゴ Pro W3"/>
                  <a:cs typeface="ヒラギノ角ゴ Pro W3"/>
                </a:rPr>
                <a:t> : </a:t>
              </a:r>
              <a:r>
                <a:rPr kumimoji="1" lang="ja-JP" altLang="en-US" dirty="0" smtClean="0">
                  <a:latin typeface="ヒラギノ角ゴ Pro W3"/>
                  <a:ea typeface="ヒラギノ角ゴ Pro W3"/>
                  <a:cs typeface="ヒラギノ角ゴ Pro W3"/>
                </a:rPr>
                <a:t>数値計算</a:t>
              </a:r>
              <a:endParaRPr kumimoji="1" lang="ja-JP" altLang="en-US" dirty="0">
                <a:latin typeface="ヒラギノ角ゴ Pro W3"/>
                <a:ea typeface="ヒラギノ角ゴ Pro W3"/>
                <a:cs typeface="ヒラギノ角ゴ Pro W3"/>
              </a:endParaRPr>
            </a:p>
          </p:txBody>
        </p:sp>
        <p:sp>
          <p:nvSpPr>
            <p:cNvPr id="9" name="テキスト ボックス 8"/>
            <p:cNvSpPr txBox="1"/>
            <p:nvPr/>
          </p:nvSpPr>
          <p:spPr>
            <a:xfrm>
              <a:off x="6019800" y="1632038"/>
              <a:ext cx="1547962"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破線</a:t>
              </a:r>
              <a:r>
                <a:rPr kumimoji="1" lang="en-US" altLang="ja-JP" dirty="0" smtClean="0">
                  <a:latin typeface="ヒラギノ角ゴ Pro W3"/>
                  <a:ea typeface="ヒラギノ角ゴ Pro W3"/>
                  <a:cs typeface="ヒラギノ角ゴ Pro W3"/>
                </a:rPr>
                <a:t> : </a:t>
              </a:r>
              <a:r>
                <a:rPr kumimoji="1" lang="ja-JP" altLang="en-US" dirty="0" smtClean="0">
                  <a:latin typeface="ヒラギノ角ゴ Pro W3"/>
                  <a:ea typeface="ヒラギノ角ゴ Pro W3"/>
                  <a:cs typeface="ヒラギノ角ゴ Pro W3"/>
                </a:rPr>
                <a:t>解析解</a:t>
              </a:r>
              <a:endParaRPr kumimoji="1" lang="ja-JP" altLang="en-US" dirty="0">
                <a:latin typeface="ヒラギノ角ゴ Pro W3"/>
                <a:ea typeface="ヒラギノ角ゴ Pro W3"/>
                <a:cs typeface="ヒラギノ角ゴ Pro W3"/>
              </a:endParaRPr>
            </a:p>
          </p:txBody>
        </p:sp>
      </p:grpSp>
      <p:sp>
        <p:nvSpPr>
          <p:cNvPr id="26" name="角丸四角形 25"/>
          <p:cNvSpPr/>
          <p:nvPr/>
        </p:nvSpPr>
        <p:spPr>
          <a:xfrm>
            <a:off x="5861054" y="784137"/>
            <a:ext cx="2995265" cy="3245389"/>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7" name="図形グループ 16"/>
          <p:cNvGrpSpPr/>
          <p:nvPr/>
        </p:nvGrpSpPr>
        <p:grpSpPr>
          <a:xfrm>
            <a:off x="6019800" y="873515"/>
            <a:ext cx="2746823" cy="2970483"/>
            <a:chOff x="5768345" y="1815308"/>
            <a:chExt cx="2746823" cy="2970483"/>
          </a:xfrm>
        </p:grpSpPr>
        <p:pic>
          <p:nvPicPr>
            <p:cNvPr id="12" name="図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562" y="1815308"/>
              <a:ext cx="2495368" cy="2441121"/>
            </a:xfrm>
            <a:prstGeom prst="rect">
              <a:avLst/>
            </a:prstGeom>
          </p:spPr>
        </p:pic>
        <p:grpSp>
          <p:nvGrpSpPr>
            <p:cNvPr id="16" name="図形グループ 15"/>
            <p:cNvGrpSpPr/>
            <p:nvPr/>
          </p:nvGrpSpPr>
          <p:grpSpPr>
            <a:xfrm>
              <a:off x="5768345" y="4436338"/>
              <a:ext cx="2746823" cy="349453"/>
              <a:chOff x="5768345" y="5092626"/>
              <a:chExt cx="2746823" cy="349453"/>
            </a:xfrm>
          </p:grpSpPr>
          <p:sp>
            <p:nvSpPr>
              <p:cNvPr id="14" name="右矢印 13"/>
              <p:cNvSpPr/>
              <p:nvPr/>
            </p:nvSpPr>
            <p:spPr>
              <a:xfrm>
                <a:off x="5768345" y="5092626"/>
                <a:ext cx="502910" cy="349453"/>
              </a:xfrm>
              <a:prstGeom prst="rightArrow">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1566" y="5109671"/>
                <a:ext cx="2043602" cy="332293"/>
              </a:xfrm>
              <a:prstGeom prst="rect">
                <a:avLst/>
              </a:prstGeom>
            </p:spPr>
          </p:pic>
        </p:grpSp>
      </p:grpSp>
      <p:grpSp>
        <p:nvGrpSpPr>
          <p:cNvPr id="23" name="図形グループ 22"/>
          <p:cNvGrpSpPr/>
          <p:nvPr/>
        </p:nvGrpSpPr>
        <p:grpSpPr>
          <a:xfrm>
            <a:off x="5504961" y="4029527"/>
            <a:ext cx="3639038" cy="2101889"/>
            <a:chOff x="5436771" y="4063619"/>
            <a:chExt cx="3639038" cy="2101889"/>
          </a:xfrm>
        </p:grpSpPr>
        <p:grpSp>
          <p:nvGrpSpPr>
            <p:cNvPr id="21" name="図形グループ 20"/>
            <p:cNvGrpSpPr/>
            <p:nvPr/>
          </p:nvGrpSpPr>
          <p:grpSpPr>
            <a:xfrm>
              <a:off x="5436771" y="4063619"/>
              <a:ext cx="3639038" cy="1474541"/>
              <a:chOff x="5436771" y="4063619"/>
              <a:chExt cx="3639038" cy="1474541"/>
            </a:xfrm>
          </p:grpSpPr>
          <p:sp>
            <p:nvSpPr>
              <p:cNvPr id="18" name="テキスト ボックス 17"/>
              <p:cNvSpPr txBox="1"/>
              <p:nvPr/>
            </p:nvSpPr>
            <p:spPr>
              <a:xfrm>
                <a:off x="5436771" y="4614830"/>
                <a:ext cx="3639038" cy="923330"/>
              </a:xfrm>
              <a:prstGeom prst="rect">
                <a:avLst/>
              </a:prstGeom>
              <a:noFill/>
            </p:spPr>
            <p:txBody>
              <a:bodyPr wrap="square" rtlCol="0">
                <a:spAutoFit/>
              </a:bodyPr>
              <a:lstStyle/>
              <a:p>
                <a:r>
                  <a:rPr kumimoji="1" lang="ja-JP" altLang="en-US" dirty="0" smtClean="0">
                    <a:latin typeface="ヒラギノ角ゴ Pro W3"/>
                    <a:ea typeface="ヒラギノ角ゴ Pro W3"/>
                    <a:cs typeface="ヒラギノ角ゴ Pro W3"/>
                  </a:rPr>
                  <a:t>は、数値計算において最小質量を決めたことによって、</a:t>
                </a:r>
                <a:r>
                  <a:rPr lang="ja-JP" altLang="en-US" dirty="0" smtClean="0">
                    <a:latin typeface="ヒラギノ角ゴ Pro W3"/>
                    <a:ea typeface="ヒラギノ角ゴ Pro W3"/>
                    <a:cs typeface="ヒラギノ角ゴ Pro W3"/>
                  </a:rPr>
                  <a:t>質量分布が波状</a:t>
                </a:r>
                <a:r>
                  <a:rPr kumimoji="1" lang="ja-JP" altLang="en-US" dirty="0" smtClean="0">
                    <a:latin typeface="ヒラギノ角ゴ Pro W3"/>
                    <a:ea typeface="ヒラギノ角ゴ Pro W3"/>
                    <a:cs typeface="ヒラギノ角ゴ Pro W3"/>
                  </a:rPr>
                  <a:t>構造になったため</a:t>
                </a:r>
                <a:endParaRPr kumimoji="1" lang="ja-JP" altLang="en-US" dirty="0">
                  <a:latin typeface="ヒラギノ角ゴ Pro W3"/>
                  <a:ea typeface="ヒラギノ角ゴ Pro W3"/>
                  <a:cs typeface="ヒラギノ角ゴ Pro W3"/>
                </a:endParaRPr>
              </a:p>
            </p:txBody>
          </p:sp>
          <p:pic>
            <p:nvPicPr>
              <p:cNvPr id="19" name="図 1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0338" y="4063619"/>
                <a:ext cx="1271357" cy="529732"/>
              </a:xfrm>
              <a:prstGeom prst="rect">
                <a:avLst/>
              </a:prstGeom>
            </p:spPr>
          </p:pic>
          <p:sp>
            <p:nvSpPr>
              <p:cNvPr id="20" name="テキスト ボックス 19"/>
              <p:cNvSpPr txBox="1"/>
              <p:nvPr/>
            </p:nvSpPr>
            <p:spPr>
              <a:xfrm>
                <a:off x="6803806" y="4136103"/>
                <a:ext cx="2255233" cy="369332"/>
              </a:xfrm>
              <a:prstGeom prst="rect">
                <a:avLst/>
              </a:prstGeom>
              <a:noFill/>
            </p:spPr>
            <p:txBody>
              <a:bodyPr wrap="none" rtlCol="0">
                <a:spAutoFit/>
              </a:bodyPr>
              <a:lstStyle/>
              <a:p>
                <a:r>
                  <a:rPr lang="ja-JP" altLang="en-US" dirty="0">
                    <a:latin typeface="ヒラギノ角ゴ Pro W3"/>
                    <a:ea typeface="ヒラギノ角ゴ Pro W3"/>
                    <a:cs typeface="ヒラギノ角ゴ Pro W3"/>
                  </a:rPr>
                  <a:t>でわずかに</a:t>
                </a:r>
                <a:r>
                  <a:rPr lang="ja-JP" altLang="en-US" dirty="0" smtClean="0">
                    <a:latin typeface="ヒラギノ角ゴ Pro W3"/>
                    <a:ea typeface="ヒラギノ角ゴ Pro W3"/>
                    <a:cs typeface="ヒラギノ角ゴ Pro W3"/>
                  </a:rPr>
                  <a:t>ずれるの</a:t>
                </a:r>
                <a:endParaRPr kumimoji="1" lang="ja-JP" altLang="en-US" dirty="0">
                  <a:latin typeface="ヒラギノ角ゴ Pro W3"/>
                  <a:ea typeface="ヒラギノ角ゴ Pro W3"/>
                  <a:cs typeface="ヒラギノ角ゴ Pro W3"/>
                </a:endParaRPr>
              </a:p>
            </p:txBody>
          </p:sp>
        </p:grpSp>
        <p:sp>
          <p:nvSpPr>
            <p:cNvPr id="22" name="テキスト ボックス 21"/>
            <p:cNvSpPr txBox="1"/>
            <p:nvPr/>
          </p:nvSpPr>
          <p:spPr>
            <a:xfrm>
              <a:off x="5546282" y="5519177"/>
              <a:ext cx="3072326" cy="646331"/>
            </a:xfrm>
            <a:prstGeom prst="rect">
              <a:avLst/>
            </a:prstGeom>
            <a:noFill/>
          </p:spPr>
          <p:txBody>
            <a:bodyPr wrap="none" rtlCol="0">
              <a:spAutoFit/>
            </a:bodyPr>
            <a:lstStyle/>
            <a:p>
              <a:r>
                <a:rPr kumimoji="1" lang="en-US" altLang="ja-JP" dirty="0" smtClean="0">
                  <a:latin typeface="Helvetica"/>
                  <a:cs typeface="Helvetica"/>
                </a:rPr>
                <a:t>(e.g., </a:t>
              </a:r>
              <a:r>
                <a:rPr kumimoji="1" lang="en-US" altLang="ja-JP" dirty="0" err="1" smtClean="0">
                  <a:latin typeface="Helvetica"/>
                  <a:cs typeface="Helvetica"/>
                </a:rPr>
                <a:t>Krivov</a:t>
              </a:r>
              <a:r>
                <a:rPr kumimoji="1" lang="en-US" altLang="ja-JP" dirty="0" smtClean="0">
                  <a:latin typeface="Helvetica"/>
                  <a:cs typeface="Helvetica"/>
                </a:rPr>
                <a:t> et al., 2006;</a:t>
              </a:r>
            </a:p>
            <a:p>
              <a:r>
                <a:rPr lang="en-US" altLang="ja-JP" dirty="0" err="1" smtClean="0">
                  <a:latin typeface="Helvetica"/>
                  <a:cs typeface="Helvetica"/>
                </a:rPr>
                <a:t>Thebault</a:t>
              </a:r>
              <a:r>
                <a:rPr lang="en-US" altLang="ja-JP" dirty="0" smtClean="0">
                  <a:latin typeface="Helvetica"/>
                  <a:cs typeface="Helvetica"/>
                </a:rPr>
                <a:t> &amp; </a:t>
              </a:r>
              <a:r>
                <a:rPr lang="en-US" altLang="ja-JP" dirty="0" err="1" smtClean="0">
                  <a:latin typeface="Helvetica"/>
                  <a:cs typeface="Helvetica"/>
                </a:rPr>
                <a:t>Augereau</a:t>
              </a:r>
              <a:r>
                <a:rPr lang="en-US" altLang="ja-JP" dirty="0" smtClean="0">
                  <a:latin typeface="Helvetica"/>
                  <a:cs typeface="Helvetica"/>
                </a:rPr>
                <a:t>, 2007)</a:t>
              </a:r>
              <a:endParaRPr kumimoji="1" lang="ja-JP" altLang="en-US" dirty="0">
                <a:latin typeface="Helvetica"/>
                <a:cs typeface="Helvetica"/>
              </a:endParaRPr>
            </a:p>
          </p:txBody>
        </p:sp>
      </p:grpSp>
      <p:sp>
        <p:nvSpPr>
          <p:cNvPr id="24" name="テキスト ボックス 23"/>
          <p:cNvSpPr txBox="1"/>
          <p:nvPr/>
        </p:nvSpPr>
        <p:spPr>
          <a:xfrm>
            <a:off x="2949265" y="2371274"/>
            <a:ext cx="2017475"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よく一致している</a:t>
            </a:r>
            <a:endParaRPr kumimoji="1" lang="ja-JP" altLang="en-US" dirty="0">
              <a:latin typeface="ヒラギノ角ゴ Pro W3"/>
              <a:ea typeface="ヒラギノ角ゴ Pro W3"/>
              <a:cs typeface="ヒラギノ角ゴ Pro W3"/>
            </a:endParaRPr>
          </a:p>
        </p:txBody>
      </p:sp>
      <p:sp>
        <p:nvSpPr>
          <p:cNvPr id="25" name="テキスト ボックス 24"/>
          <p:cNvSpPr txBox="1"/>
          <p:nvPr/>
        </p:nvSpPr>
        <p:spPr>
          <a:xfrm>
            <a:off x="1155697" y="3200480"/>
            <a:ext cx="179356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わずかにずれる</a:t>
            </a:r>
            <a:endParaRPr kumimoji="1" lang="ja-JP" altLang="en-US" dirty="0">
              <a:latin typeface="ヒラギノ角ゴ Pro W3"/>
              <a:ea typeface="ヒラギノ角ゴ Pro W3"/>
              <a:cs typeface="ヒラギノ角ゴ Pro W3"/>
            </a:endParaRPr>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22</a:t>
            </a:fld>
            <a:endParaRPr kumimoji="1" lang="ja-JP" altLang="en-US" dirty="0"/>
          </a:p>
        </p:txBody>
      </p:sp>
    </p:spTree>
    <p:extLst>
      <p:ext uri="{BB962C8B-B14F-4D97-AF65-F5344CB8AC3E}">
        <p14:creationId xmlns:p14="http://schemas.microsoft.com/office/powerpoint/2010/main" val="2742160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惑星形成との関連</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23</a:t>
            </a:fld>
            <a:endParaRPr kumimoji="1" lang="ja-JP" altLang="en-US" dirty="0"/>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73" y="3169500"/>
            <a:ext cx="7353984" cy="1523799"/>
          </a:xfrm>
          <a:prstGeom prst="rect">
            <a:avLst/>
          </a:prstGeom>
        </p:spPr>
      </p:pic>
      <p:sp>
        <p:nvSpPr>
          <p:cNvPr id="9" name="テキスト ボックス 8"/>
          <p:cNvSpPr txBox="1"/>
          <p:nvPr/>
        </p:nvSpPr>
        <p:spPr>
          <a:xfrm>
            <a:off x="252373" y="968803"/>
            <a:ext cx="6585878"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原始惑星は微惑星</a:t>
            </a:r>
            <a:r>
              <a:rPr lang="ja-JP" altLang="en-US" dirty="0" smtClean="0">
                <a:latin typeface="Helvetica"/>
                <a:ea typeface="ヒラギノ角ゴ Pro W3"/>
                <a:cs typeface="Helvetica"/>
              </a:rPr>
              <a:t>の</a:t>
            </a:r>
            <a:r>
              <a:rPr lang="en-US" altLang="ja-JP" dirty="0" smtClean="0">
                <a:latin typeface="Helvetica"/>
                <a:ea typeface="ヒラギノ角ゴ Pro W3"/>
                <a:cs typeface="Helvetica"/>
              </a:rPr>
              <a:t> runaway accretion </a:t>
            </a:r>
            <a:r>
              <a:rPr lang="ja-JP" altLang="en-US" dirty="0" smtClean="0">
                <a:latin typeface="ヒラギノ角ゴ Pro W3"/>
                <a:ea typeface="ヒラギノ角ゴ Pro W3"/>
                <a:cs typeface="ヒラギノ角ゴ Pro W3"/>
              </a:rPr>
              <a:t>によって形成される</a:t>
            </a:r>
            <a:endParaRPr kumimoji="1" lang="ja-JP" altLang="en-US" dirty="0">
              <a:latin typeface="ヒラギノ角ゴ Pro W3"/>
              <a:ea typeface="ヒラギノ角ゴ Pro W3"/>
              <a:cs typeface="ヒラギノ角ゴ Pro W3"/>
            </a:endParaRPr>
          </a:p>
        </p:txBody>
      </p:sp>
      <p:sp>
        <p:nvSpPr>
          <p:cNvPr id="10" name="テキスト ボックス 9"/>
          <p:cNvSpPr txBox="1"/>
          <p:nvPr/>
        </p:nvSpPr>
        <p:spPr>
          <a:xfrm>
            <a:off x="252373" y="1588154"/>
            <a:ext cx="8416167" cy="646331"/>
          </a:xfrm>
          <a:prstGeom prst="rect">
            <a:avLst/>
          </a:prstGeom>
          <a:noFill/>
        </p:spPr>
        <p:txBody>
          <a:bodyPr wrap="square" rtlCol="0">
            <a:spAutoFit/>
          </a:bodyPr>
          <a:lstStyle/>
          <a:p>
            <a:r>
              <a:rPr kumimoji="1" lang="ja-JP" altLang="en-US" dirty="0" smtClean="0">
                <a:latin typeface="ヒラギノ角ゴ Pro W3"/>
                <a:ea typeface="ヒラギノ角ゴ Pro W3"/>
                <a:cs typeface="ヒラギノ角ゴ Pro W3"/>
              </a:rPr>
              <a:t>その後</a:t>
            </a:r>
            <a:r>
              <a:rPr kumimoji="1" lang="ja-JP" altLang="en-US" dirty="0" smtClean="0">
                <a:latin typeface="Helvetica"/>
                <a:ea typeface="ヒラギノ角ゴ Pro W3"/>
                <a:cs typeface="Helvetica"/>
              </a:rPr>
              <a:t>の</a:t>
            </a:r>
            <a:r>
              <a:rPr kumimoji="1" lang="en-US" altLang="ja-JP" dirty="0" smtClean="0">
                <a:latin typeface="Helvetica"/>
                <a:ea typeface="ヒラギノ角ゴ Pro W3"/>
                <a:cs typeface="Helvetica"/>
              </a:rPr>
              <a:t> oligarchic stage </a:t>
            </a:r>
            <a:r>
              <a:rPr kumimoji="1" lang="ja-JP" altLang="en-US" dirty="0" smtClean="0">
                <a:latin typeface="ヒラギノ角ゴ Pro W3"/>
                <a:ea typeface="ヒラギノ角ゴ Pro W3"/>
                <a:cs typeface="ヒラギノ角ゴ Pro W3"/>
              </a:rPr>
              <a:t>では、原始惑星からの摂動によって微惑星のランダム速度が上昇し、成長速度は遅くなる</a:t>
            </a:r>
            <a:endParaRPr kumimoji="1" lang="ja-JP" altLang="en-US" dirty="0">
              <a:latin typeface="ヒラギノ角ゴ Pro W3"/>
              <a:ea typeface="ヒラギノ角ゴ Pro W3"/>
              <a:cs typeface="ヒラギノ角ゴ Pro W3"/>
            </a:endParaRPr>
          </a:p>
        </p:txBody>
      </p:sp>
      <p:grpSp>
        <p:nvGrpSpPr>
          <p:cNvPr id="16" name="図形グループ 15"/>
          <p:cNvGrpSpPr/>
          <p:nvPr/>
        </p:nvGrpSpPr>
        <p:grpSpPr>
          <a:xfrm>
            <a:off x="252373" y="2538146"/>
            <a:ext cx="7255754" cy="369332"/>
            <a:chOff x="596672" y="1900353"/>
            <a:chExt cx="7255754" cy="369332"/>
          </a:xfrm>
        </p:grpSpPr>
        <p:sp>
          <p:nvSpPr>
            <p:cNvPr id="11" name="テキスト ボックス 10"/>
            <p:cNvSpPr txBox="1"/>
            <p:nvPr/>
          </p:nvSpPr>
          <p:spPr>
            <a:xfrm>
              <a:off x="596672" y="1900353"/>
              <a:ext cx="7255754"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軌道長半径</a:t>
              </a:r>
              <a:r>
                <a:rPr kumimoji="1"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における</a:t>
              </a:r>
              <a:r>
                <a:rPr kumimoji="1" lang="ja-JP" altLang="en-US" dirty="0" smtClean="0">
                  <a:latin typeface="ヒラギノ角ゴ Pro W3"/>
                  <a:ea typeface="ヒラギノ角ゴ Pro W3"/>
                  <a:cs typeface="ヒラギノ角ゴ Pro W3"/>
                </a:rPr>
                <a:t>質量</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の原始惑星の成長</a:t>
              </a:r>
              <a:r>
                <a:rPr lang="ja-JP" altLang="en-US" dirty="0" smtClean="0">
                  <a:latin typeface="ヒラギノ角ゴ Pro W3"/>
                  <a:ea typeface="ヒラギノ角ゴ Pro W3"/>
                  <a:cs typeface="ヒラギノ角ゴ Pro W3"/>
                </a:rPr>
                <a:t>タイムスケールは</a:t>
              </a:r>
              <a:r>
                <a:rPr lang="en-US" altLang="ja-JP" dirty="0" smtClean="0">
                  <a:latin typeface="ヒラギノ角ゴ Pro W3"/>
                  <a:ea typeface="ヒラギノ角ゴ Pro W3"/>
                  <a:cs typeface="ヒラギノ角ゴ Pro W3"/>
                </a:rPr>
                <a:t> </a:t>
              </a:r>
              <a:endParaRPr kumimoji="1" lang="ja-JP" altLang="en-US" dirty="0">
                <a:latin typeface="Helvetica"/>
                <a:ea typeface="ヒラギノ角ゴ Pro W3"/>
                <a:cs typeface="Helvetica"/>
              </a:endParaRPr>
            </a:p>
          </p:txBody>
        </p:sp>
        <p:pic>
          <p:nvPicPr>
            <p:cNvPr id="12" name="図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983" y="1998042"/>
              <a:ext cx="182519" cy="182519"/>
            </a:xfrm>
            <a:prstGeom prst="rect">
              <a:avLst/>
            </a:prstGeom>
          </p:spPr>
        </p:pic>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4895" y="1980238"/>
              <a:ext cx="323251" cy="218413"/>
            </a:xfrm>
            <a:prstGeom prst="rect">
              <a:avLst/>
            </a:prstGeom>
          </p:spPr>
        </p:pic>
      </p:grpSp>
      <p:sp>
        <p:nvSpPr>
          <p:cNvPr id="14" name="テキスト ボックス 13"/>
          <p:cNvSpPr txBox="1"/>
          <p:nvPr/>
        </p:nvSpPr>
        <p:spPr>
          <a:xfrm>
            <a:off x="3975800" y="4876645"/>
            <a:ext cx="5012046" cy="369332"/>
          </a:xfrm>
          <a:prstGeom prst="rect">
            <a:avLst/>
          </a:prstGeom>
          <a:noFill/>
        </p:spPr>
        <p:txBody>
          <a:bodyPr wrap="square" rtlCol="0">
            <a:spAutoFit/>
          </a:bodyPr>
          <a:lstStyle/>
          <a:p>
            <a:r>
              <a:rPr lang="en-US" altLang="ja-JP" dirty="0" smtClean="0">
                <a:latin typeface="Helvetica"/>
                <a:ea typeface="ヒラギノ角ゴ Pro W3"/>
                <a:cs typeface="Helvetica"/>
              </a:rPr>
              <a:t>e.g</a:t>
            </a:r>
            <a:r>
              <a:rPr lang="en-US" altLang="ja-JP" dirty="0">
                <a:latin typeface="Helvetica"/>
                <a:ea typeface="ヒラギノ角ゴ Pro W3"/>
                <a:cs typeface="Helvetica"/>
              </a:rPr>
              <a:t>., Tanaka &amp; </a:t>
            </a:r>
            <a:r>
              <a:rPr lang="en-US" altLang="ja-JP" dirty="0" smtClean="0">
                <a:latin typeface="Helvetica"/>
                <a:ea typeface="ヒラギノ角ゴ Pro W3"/>
                <a:cs typeface="Helvetica"/>
              </a:rPr>
              <a:t>Ida</a:t>
            </a:r>
            <a:r>
              <a:rPr lang="en-US" altLang="ja-JP" dirty="0">
                <a:latin typeface="Helvetica"/>
                <a:ea typeface="ヒラギノ角ゴ Pro W3"/>
                <a:cs typeface="Helvetica"/>
              </a:rPr>
              <a:t> </a:t>
            </a:r>
            <a:r>
              <a:rPr lang="en-US" altLang="ja-JP" dirty="0" smtClean="0">
                <a:latin typeface="Helvetica"/>
                <a:ea typeface="ヒラギノ角ゴ Pro W3"/>
                <a:cs typeface="Helvetica"/>
              </a:rPr>
              <a:t>(1999); </a:t>
            </a:r>
            <a:r>
              <a:rPr lang="en-US" altLang="ja-JP" dirty="0" err="1" smtClean="0">
                <a:latin typeface="Helvetica"/>
                <a:ea typeface="ヒラギノ角ゴ Pro W3"/>
                <a:cs typeface="Helvetica"/>
              </a:rPr>
              <a:t>Kokubo</a:t>
            </a:r>
            <a:r>
              <a:rPr lang="en-US" altLang="ja-JP" dirty="0" smtClean="0">
                <a:latin typeface="Helvetica"/>
                <a:ea typeface="ヒラギノ角ゴ Pro W3"/>
                <a:cs typeface="Helvetica"/>
              </a:rPr>
              <a:t> </a:t>
            </a:r>
            <a:r>
              <a:rPr lang="en-US" altLang="ja-JP" dirty="0">
                <a:latin typeface="Helvetica"/>
                <a:ea typeface="ヒラギノ角ゴ Pro W3"/>
                <a:cs typeface="Helvetica"/>
              </a:rPr>
              <a:t>&amp; </a:t>
            </a:r>
            <a:r>
              <a:rPr lang="en-US" altLang="ja-JP" dirty="0" smtClean="0">
                <a:latin typeface="Helvetica"/>
                <a:ea typeface="ヒラギノ角ゴ Pro W3"/>
                <a:cs typeface="Helvetica"/>
              </a:rPr>
              <a:t>Ida (2002)</a:t>
            </a:r>
            <a:endParaRPr lang="ja-JP" altLang="en-US" dirty="0">
              <a:latin typeface="Helvetica"/>
              <a:ea typeface="ヒラギノ角ゴ Pro W3"/>
              <a:cs typeface="Helvetica"/>
            </a:endParaRPr>
          </a:p>
        </p:txBody>
      </p:sp>
      <p:grpSp>
        <p:nvGrpSpPr>
          <p:cNvPr id="19" name="図形グループ 18"/>
          <p:cNvGrpSpPr/>
          <p:nvPr/>
        </p:nvGrpSpPr>
        <p:grpSpPr>
          <a:xfrm>
            <a:off x="7405621" y="3761434"/>
            <a:ext cx="1685559" cy="369332"/>
            <a:chOff x="7756034" y="2678272"/>
            <a:chExt cx="1685559" cy="369332"/>
          </a:xfrm>
        </p:grpSpPr>
        <p:pic>
          <p:nvPicPr>
            <p:cNvPr id="17" name="図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034" y="2816407"/>
              <a:ext cx="283011" cy="155200"/>
            </a:xfrm>
            <a:prstGeom prst="rect">
              <a:avLst/>
            </a:prstGeom>
          </p:spPr>
        </p:pic>
        <p:sp>
          <p:nvSpPr>
            <p:cNvPr id="18" name="テキスト ボックス 17"/>
            <p:cNvSpPr txBox="1"/>
            <p:nvPr/>
          </p:nvSpPr>
          <p:spPr>
            <a:xfrm>
              <a:off x="7974500" y="2678272"/>
              <a:ext cx="1467093"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微惑星質量</a:t>
              </a:r>
              <a:endParaRPr kumimoji="1" lang="ja-JP" altLang="en-US" dirty="0">
                <a:latin typeface="ヒラギノ角ゴ Pro W3"/>
                <a:ea typeface="ヒラギノ角ゴ Pro W3"/>
                <a:cs typeface="ヒラギノ角ゴ Pro W3"/>
              </a:endParaRPr>
            </a:p>
          </p:txBody>
        </p:sp>
      </p:grpSp>
    </p:spTree>
    <p:extLst>
      <p:ext uri="{BB962C8B-B14F-4D97-AF65-F5344CB8AC3E}">
        <p14:creationId xmlns:p14="http://schemas.microsoft.com/office/powerpoint/2010/main" val="3504619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惑星形成との関連</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24</a:t>
            </a:fld>
            <a:endParaRPr kumimoji="1" lang="ja-JP" altLang="en-US" dirty="0"/>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167986"/>
            <a:ext cx="8100783" cy="1407015"/>
          </a:xfrm>
          <a:prstGeom prst="rect">
            <a:avLst/>
          </a:prstGeom>
        </p:spPr>
      </p:pic>
      <p:grpSp>
        <p:nvGrpSpPr>
          <p:cNvPr id="8" name="図形グループ 7"/>
          <p:cNvGrpSpPr/>
          <p:nvPr/>
        </p:nvGrpSpPr>
        <p:grpSpPr>
          <a:xfrm>
            <a:off x="457200" y="1393531"/>
            <a:ext cx="8699818" cy="369332"/>
            <a:chOff x="457200" y="4366725"/>
            <a:chExt cx="8699818" cy="369332"/>
          </a:xfrm>
        </p:grpSpPr>
        <p:sp>
          <p:nvSpPr>
            <p:cNvPr id="9" name="テキスト ボックス 8"/>
            <p:cNvSpPr txBox="1"/>
            <p:nvPr/>
          </p:nvSpPr>
          <p:spPr>
            <a:xfrm>
              <a:off x="457200" y="4366725"/>
              <a:ext cx="8699818"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相対速度</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は、原始惑星による</a:t>
              </a:r>
              <a:r>
                <a:rPr lang="en-US" altLang="ja-JP" dirty="0" smtClean="0">
                  <a:latin typeface="ヒラギノ角ゴ Pro W3"/>
                  <a:ea typeface="ヒラギノ角ゴ Pro W3"/>
                  <a:cs typeface="ヒラギノ角ゴ Pro W3"/>
                </a:rPr>
                <a:t> viscous stirring </a:t>
              </a:r>
              <a:r>
                <a:rPr lang="ja-JP" altLang="en-US" dirty="0" smtClean="0">
                  <a:latin typeface="ヒラギノ角ゴ Pro W3"/>
                  <a:ea typeface="ヒラギノ角ゴ Pro W3"/>
                  <a:cs typeface="ヒラギノ角ゴ Pro W3"/>
                </a:rPr>
                <a:t>と</a:t>
              </a:r>
              <a:r>
                <a:rPr lang="en-US" altLang="ja-JP" dirty="0" smtClean="0">
                  <a:latin typeface="ヒラギノ角ゴ Pro W3"/>
                  <a:ea typeface="ヒラギノ角ゴ Pro W3"/>
                  <a:cs typeface="ヒラギノ角ゴ Pro W3"/>
                </a:rPr>
                <a:t> gas drag </a:t>
              </a:r>
              <a:r>
                <a:rPr lang="ja-JP" altLang="en-US" dirty="0" smtClean="0">
                  <a:latin typeface="ヒラギノ角ゴ Pro W3"/>
                  <a:ea typeface="ヒラギノ角ゴ Pro W3"/>
                  <a:cs typeface="ヒラギノ角ゴ Pro W3"/>
                </a:rPr>
                <a:t>間の平衡から決定</a:t>
              </a:r>
              <a:endParaRPr lang="en-US" altLang="ja-JP" dirty="0" smtClean="0">
                <a:latin typeface="ヒラギノ角ゴ Pro W3"/>
                <a:ea typeface="ヒラギノ角ゴ Pro W3"/>
                <a:cs typeface="ヒラギノ角ゴ Pro W3"/>
              </a:endParaRPr>
            </a:p>
          </p:txBody>
        </p:sp>
        <p:pic>
          <p:nvPicPr>
            <p:cNvPr id="10" name="図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827" y="4451952"/>
              <a:ext cx="203200" cy="215900"/>
            </a:xfrm>
            <a:prstGeom prst="rect">
              <a:avLst/>
            </a:prstGeom>
          </p:spPr>
        </p:pic>
      </p:grpSp>
      <p:sp>
        <p:nvSpPr>
          <p:cNvPr id="11" name="テキスト ボックス 10"/>
          <p:cNvSpPr txBox="1"/>
          <p:nvPr/>
        </p:nvSpPr>
        <p:spPr>
          <a:xfrm>
            <a:off x="457200" y="865040"/>
            <a:ext cx="6871882"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一方</a:t>
            </a:r>
            <a:r>
              <a:rPr kumimoji="1" lang="ja-JP" altLang="en-US" dirty="0" smtClean="0">
                <a:latin typeface="ヒラギノ角ゴ Pro W3"/>
                <a:ea typeface="ヒラギノ角ゴ Pro W3"/>
                <a:cs typeface="ヒラギノ角ゴ Pro W3"/>
              </a:rPr>
              <a:t>、微惑星同士の衝突破壊によって微惑星の総質量は減少する</a:t>
            </a:r>
            <a:endParaRPr kumimoji="1" lang="ja-JP" altLang="en-US" dirty="0">
              <a:latin typeface="ヒラギノ角ゴ Pro W3"/>
              <a:ea typeface="ヒラギノ角ゴ Pro W3"/>
              <a:cs typeface="ヒラギノ角ゴ Pro W3"/>
            </a:endParaRPr>
          </a:p>
        </p:txBody>
      </p:sp>
      <p:sp>
        <p:nvSpPr>
          <p:cNvPr id="12" name="テキスト ボックス 11"/>
          <p:cNvSpPr txBox="1"/>
          <p:nvPr/>
        </p:nvSpPr>
        <p:spPr>
          <a:xfrm>
            <a:off x="6648632" y="1779910"/>
            <a:ext cx="2263510" cy="369332"/>
          </a:xfrm>
          <a:prstGeom prst="rect">
            <a:avLst/>
          </a:prstGeom>
          <a:noFill/>
        </p:spPr>
        <p:txBody>
          <a:bodyPr wrap="none" rtlCol="0">
            <a:spAutoFit/>
          </a:bodyPr>
          <a:lstStyle/>
          <a:p>
            <a:r>
              <a:rPr kumimoji="1" lang="en-US" altLang="ja-JP" dirty="0" smtClean="0">
                <a:latin typeface="Helvetica"/>
                <a:cs typeface="Helvetica"/>
              </a:rPr>
              <a:t>Tanaka &amp; Ida (1999)</a:t>
            </a:r>
            <a:endParaRPr kumimoji="1" lang="ja-JP" altLang="en-US" dirty="0">
              <a:latin typeface="Helvetica"/>
              <a:cs typeface="Helvetica"/>
            </a:endParaRPr>
          </a:p>
        </p:txBody>
      </p:sp>
      <p:sp>
        <p:nvSpPr>
          <p:cNvPr id="13" name="テキスト ボックス 12"/>
          <p:cNvSpPr txBox="1"/>
          <p:nvPr/>
        </p:nvSpPr>
        <p:spPr>
          <a:xfrm>
            <a:off x="457200" y="2467002"/>
            <a:ext cx="3416320"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また微惑星の臨界エネルギー</a:t>
            </a:r>
            <a:r>
              <a:rPr lang="ja-JP" altLang="en-US" dirty="0" smtClean="0">
                <a:latin typeface="ヒラギノ角ゴ Pro W3"/>
                <a:ea typeface="ヒラギノ角ゴ Pro W3"/>
                <a:cs typeface="ヒラギノ角ゴ Pro W3"/>
              </a:rPr>
              <a:t>は</a:t>
            </a:r>
            <a:endParaRPr kumimoji="1" lang="en-US" altLang="ja-JP" dirty="0" smtClean="0">
              <a:latin typeface="ヒラギノ角ゴ Pro W3"/>
              <a:ea typeface="ヒラギノ角ゴ Pro W3"/>
              <a:cs typeface="ヒラギノ角ゴ Pro W3"/>
            </a:endParaRPr>
          </a:p>
        </p:txBody>
      </p:sp>
      <p:pic>
        <p:nvPicPr>
          <p:cNvPr id="15" name="図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520" y="2344611"/>
            <a:ext cx="4348053" cy="578523"/>
          </a:xfrm>
          <a:prstGeom prst="rect">
            <a:avLst/>
          </a:prstGeom>
        </p:spPr>
      </p:pic>
      <p:sp>
        <p:nvSpPr>
          <p:cNvPr id="16" name="テキスト ボックス 15"/>
          <p:cNvSpPr txBox="1"/>
          <p:nvPr/>
        </p:nvSpPr>
        <p:spPr>
          <a:xfrm>
            <a:off x="6289083" y="3019390"/>
            <a:ext cx="2623059" cy="369332"/>
          </a:xfrm>
          <a:prstGeom prst="rect">
            <a:avLst/>
          </a:prstGeom>
          <a:noFill/>
        </p:spPr>
        <p:txBody>
          <a:bodyPr wrap="none" rtlCol="0">
            <a:spAutoFit/>
          </a:bodyPr>
          <a:lstStyle/>
          <a:p>
            <a:r>
              <a:rPr kumimoji="1" lang="en-US" altLang="ja-JP" dirty="0" smtClean="0">
                <a:latin typeface="Helvetica"/>
                <a:cs typeface="Helvetica"/>
              </a:rPr>
              <a:t>Benz &amp; </a:t>
            </a:r>
            <a:r>
              <a:rPr kumimoji="1" lang="en-US" altLang="ja-JP" dirty="0" err="1" smtClean="0">
                <a:latin typeface="Helvetica"/>
                <a:cs typeface="Helvetica"/>
              </a:rPr>
              <a:t>Asphaug</a:t>
            </a:r>
            <a:r>
              <a:rPr lang="en-US" altLang="ja-JP" dirty="0">
                <a:latin typeface="Helvetica"/>
                <a:cs typeface="Helvetica"/>
              </a:rPr>
              <a:t> </a:t>
            </a:r>
            <a:r>
              <a:rPr lang="en-US" altLang="ja-JP" dirty="0" smtClean="0">
                <a:latin typeface="Helvetica"/>
                <a:cs typeface="Helvetica"/>
              </a:rPr>
              <a:t>(</a:t>
            </a:r>
            <a:r>
              <a:rPr kumimoji="1" lang="en-US" altLang="ja-JP" dirty="0" smtClean="0">
                <a:latin typeface="Helvetica"/>
                <a:cs typeface="Helvetica"/>
              </a:rPr>
              <a:t>1999)</a:t>
            </a:r>
            <a:endParaRPr kumimoji="1" lang="ja-JP" altLang="en-US" dirty="0">
              <a:latin typeface="Helvetica"/>
              <a:cs typeface="Helvetica"/>
            </a:endParaRPr>
          </a:p>
        </p:txBody>
      </p:sp>
      <p:sp>
        <p:nvSpPr>
          <p:cNvPr id="17" name="テキスト ボックス 16"/>
          <p:cNvSpPr txBox="1"/>
          <p:nvPr/>
        </p:nvSpPr>
        <p:spPr>
          <a:xfrm>
            <a:off x="457200" y="3562708"/>
            <a:ext cx="4070345" cy="369332"/>
          </a:xfrm>
          <a:prstGeom prst="rect">
            <a:avLst/>
          </a:prstGeom>
          <a:noFill/>
        </p:spPr>
        <p:txBody>
          <a:bodyPr wrap="none" rtlCol="0">
            <a:spAutoFit/>
          </a:bodyPr>
          <a:lstStyle/>
          <a:p>
            <a:r>
              <a:rPr lang="en-US" altLang="en-US" dirty="0" smtClean="0">
                <a:latin typeface="ヒラギノ角ゴ Pro W3"/>
                <a:ea typeface="ヒラギノ角ゴ Pro W3"/>
                <a:cs typeface="ヒラギノ角ゴ Pro W3"/>
              </a:rPr>
              <a:t>以上より面密度減少タイムスケールは</a:t>
            </a:r>
            <a:endParaRPr kumimoji="1" lang="ja-JP" altLang="en-US" dirty="0">
              <a:latin typeface="ヒラギノ角ゴ Pro W3"/>
              <a:ea typeface="ヒラギノ角ゴ Pro W3"/>
              <a:cs typeface="ヒラギノ角ゴ Pro W3"/>
            </a:endParaRPr>
          </a:p>
        </p:txBody>
      </p:sp>
    </p:spTree>
    <p:extLst>
      <p:ext uri="{BB962C8B-B14F-4D97-AF65-F5344CB8AC3E}">
        <p14:creationId xmlns:p14="http://schemas.microsoft.com/office/powerpoint/2010/main" val="2066886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惑星形成との関連</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25</a:t>
            </a:fld>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pic>
        <p:nvPicPr>
          <p:cNvPr id="4" name="図 3" descr="KobayashiTanaka2010_fig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87" y="1189755"/>
            <a:ext cx="4205411" cy="4060552"/>
          </a:xfrm>
          <a:prstGeom prst="rect">
            <a:avLst/>
          </a:prstGeom>
        </p:spPr>
      </p:pic>
      <p:grpSp>
        <p:nvGrpSpPr>
          <p:cNvPr id="13" name="図形グループ 12"/>
          <p:cNvGrpSpPr/>
          <p:nvPr/>
        </p:nvGrpSpPr>
        <p:grpSpPr>
          <a:xfrm>
            <a:off x="238019" y="820423"/>
            <a:ext cx="4784550" cy="369332"/>
            <a:chOff x="987598" y="1050876"/>
            <a:chExt cx="4784550" cy="369332"/>
          </a:xfrm>
        </p:grpSpPr>
        <p:grpSp>
          <p:nvGrpSpPr>
            <p:cNvPr id="10" name="図形グループ 9"/>
            <p:cNvGrpSpPr/>
            <p:nvPr/>
          </p:nvGrpSpPr>
          <p:grpSpPr>
            <a:xfrm>
              <a:off x="987598" y="1050876"/>
              <a:ext cx="1766219" cy="369332"/>
              <a:chOff x="1524003" y="801508"/>
              <a:chExt cx="1766219" cy="369332"/>
            </a:xfrm>
          </p:grpSpPr>
          <p:pic>
            <p:nvPicPr>
              <p:cNvPr id="7" name="図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3" y="866210"/>
                <a:ext cx="603508" cy="270538"/>
              </a:xfrm>
              <a:prstGeom prst="rect">
                <a:avLst/>
              </a:prstGeom>
            </p:spPr>
          </p:pic>
          <p:pic>
            <p:nvPicPr>
              <p:cNvPr id="8" name="図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986" y="866827"/>
                <a:ext cx="768236" cy="269921"/>
              </a:xfrm>
              <a:prstGeom prst="rect">
                <a:avLst/>
              </a:prstGeom>
            </p:spPr>
          </p:pic>
          <p:sp>
            <p:nvSpPr>
              <p:cNvPr id="9" name="テキスト ボックス 8"/>
              <p:cNvSpPr txBox="1"/>
              <p:nvPr/>
            </p:nvSpPr>
            <p:spPr>
              <a:xfrm>
                <a:off x="2127511" y="801508"/>
                <a:ext cx="415498"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と</a:t>
                </a:r>
                <a:endParaRPr kumimoji="1" lang="ja-JP" altLang="en-US" dirty="0">
                  <a:latin typeface="ヒラギノ角ゴ Pro W3"/>
                  <a:ea typeface="ヒラギノ角ゴ Pro W3"/>
                  <a:cs typeface="ヒラギノ角ゴ Pro W3"/>
                </a:endParaRPr>
              </a:p>
            </p:txBody>
          </p:sp>
        </p:grpSp>
        <p:sp>
          <p:nvSpPr>
            <p:cNvPr id="11" name="テキスト ボックス 10"/>
            <p:cNvSpPr txBox="1"/>
            <p:nvPr/>
          </p:nvSpPr>
          <p:spPr>
            <a:xfrm>
              <a:off x="2740549" y="1050876"/>
              <a:ext cx="3031599"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の</a:t>
              </a:r>
              <a:r>
                <a:rPr lang="ja-JP" altLang="en-US" dirty="0" smtClean="0">
                  <a:latin typeface="ヒラギノ角ゴ Pro W3"/>
                  <a:ea typeface="ヒラギノ角ゴ Pro W3"/>
                  <a:cs typeface="ヒラギノ角ゴ Pro W3"/>
                </a:rPr>
                <a:t>原始惑星質量</a:t>
              </a:r>
              <a:r>
                <a:rPr lang="en-US" altLang="ja-JP" dirty="0">
                  <a:latin typeface="ヒラギノ角ゴ Pro W3"/>
                  <a:ea typeface="ヒラギノ角ゴ Pro W3"/>
                  <a:cs typeface="ヒラギノ角ゴ Pro W3"/>
                </a:rPr>
                <a:t> </a:t>
              </a:r>
              <a:r>
                <a:rPr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依存性</a:t>
              </a:r>
              <a:endParaRPr kumimoji="1" lang="ja-JP" altLang="en-US" dirty="0">
                <a:latin typeface="ヒラギノ角ゴ Pro W3"/>
                <a:ea typeface="ヒラギノ角ゴ Pro W3"/>
                <a:cs typeface="ヒラギノ角ゴ Pro W3"/>
              </a:endParaRPr>
            </a:p>
          </p:txBody>
        </p:sp>
        <p:pic>
          <p:nvPicPr>
            <p:cNvPr id="12" name="図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4331" y="1118683"/>
              <a:ext cx="337236" cy="227862"/>
            </a:xfrm>
            <a:prstGeom prst="rect">
              <a:avLst/>
            </a:prstGeom>
          </p:spPr>
        </p:pic>
      </p:grpSp>
      <p:pic>
        <p:nvPicPr>
          <p:cNvPr id="14" name="図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018" y="5148028"/>
            <a:ext cx="6413543" cy="1364727"/>
          </a:xfrm>
          <a:prstGeom prst="rect">
            <a:avLst/>
          </a:prstGeom>
        </p:spPr>
      </p:pic>
      <p:grpSp>
        <p:nvGrpSpPr>
          <p:cNvPr id="26" name="図形グループ 25"/>
          <p:cNvGrpSpPr/>
          <p:nvPr/>
        </p:nvGrpSpPr>
        <p:grpSpPr>
          <a:xfrm>
            <a:off x="4683631" y="1485753"/>
            <a:ext cx="4172480" cy="769756"/>
            <a:chOff x="4683631" y="1485753"/>
            <a:chExt cx="4172480" cy="769756"/>
          </a:xfrm>
        </p:grpSpPr>
        <p:grpSp>
          <p:nvGrpSpPr>
            <p:cNvPr id="23" name="図形グループ 22"/>
            <p:cNvGrpSpPr/>
            <p:nvPr/>
          </p:nvGrpSpPr>
          <p:grpSpPr>
            <a:xfrm>
              <a:off x="4683631" y="1485753"/>
              <a:ext cx="4172480" cy="369332"/>
              <a:chOff x="4679615" y="1599521"/>
              <a:chExt cx="4172480" cy="369332"/>
            </a:xfrm>
          </p:grpSpPr>
          <p:sp>
            <p:nvSpPr>
              <p:cNvPr id="20" name="テキスト ボックス 19"/>
              <p:cNvSpPr txBox="1"/>
              <p:nvPr/>
            </p:nvSpPr>
            <p:spPr>
              <a:xfrm>
                <a:off x="4679615" y="1599521"/>
                <a:ext cx="2492990"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微惑星が小さいうちは</a:t>
                </a:r>
                <a:endParaRPr kumimoji="1" lang="ja-JP" altLang="en-US" dirty="0">
                  <a:latin typeface="ヒラギノ角ゴ Pro W3"/>
                  <a:ea typeface="ヒラギノ角ゴ Pro W3"/>
                  <a:cs typeface="ヒラギノ角ゴ Pro W3"/>
                </a:endParaRPr>
              </a:p>
            </p:txBody>
          </p:sp>
          <p:pic>
            <p:nvPicPr>
              <p:cNvPr id="21" name="図 2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2605" y="1643493"/>
                <a:ext cx="1679490" cy="279915"/>
              </a:xfrm>
              <a:prstGeom prst="rect">
                <a:avLst/>
              </a:prstGeom>
            </p:spPr>
          </p:pic>
        </p:grpSp>
        <p:sp>
          <p:nvSpPr>
            <p:cNvPr id="24" name="テキスト ボックス 23"/>
            <p:cNvSpPr txBox="1"/>
            <p:nvPr/>
          </p:nvSpPr>
          <p:spPr>
            <a:xfrm>
              <a:off x="5378572" y="1886177"/>
              <a:ext cx="2492990"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減少よりも成長が効く</a:t>
              </a:r>
              <a:endParaRPr kumimoji="1" lang="ja-JP" altLang="en-US" dirty="0">
                <a:latin typeface="ヒラギノ角ゴ Pro W3"/>
                <a:ea typeface="ヒラギノ角ゴ Pro W3"/>
                <a:cs typeface="ヒラギノ角ゴ Pro W3"/>
              </a:endParaRPr>
            </a:p>
          </p:txBody>
        </p:sp>
        <p:sp>
          <p:nvSpPr>
            <p:cNvPr id="25" name="右矢印 24"/>
            <p:cNvSpPr/>
            <p:nvPr/>
          </p:nvSpPr>
          <p:spPr>
            <a:xfrm>
              <a:off x="4771114" y="1906056"/>
              <a:ext cx="502910" cy="349453"/>
            </a:xfrm>
            <a:prstGeom prst="rightArrow">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9" name="図形グループ 38"/>
          <p:cNvGrpSpPr/>
          <p:nvPr/>
        </p:nvGrpSpPr>
        <p:grpSpPr>
          <a:xfrm>
            <a:off x="4692155" y="2773310"/>
            <a:ext cx="4448436" cy="765044"/>
            <a:chOff x="4692155" y="2773310"/>
            <a:chExt cx="4448436" cy="765044"/>
          </a:xfrm>
        </p:grpSpPr>
        <p:grpSp>
          <p:nvGrpSpPr>
            <p:cNvPr id="29" name="図形グループ 28"/>
            <p:cNvGrpSpPr/>
            <p:nvPr/>
          </p:nvGrpSpPr>
          <p:grpSpPr>
            <a:xfrm>
              <a:off x="4803513" y="2773310"/>
              <a:ext cx="4337078" cy="369332"/>
              <a:chOff x="4862615" y="2821584"/>
              <a:chExt cx="4337078" cy="369332"/>
            </a:xfrm>
          </p:grpSpPr>
          <p:pic>
            <p:nvPicPr>
              <p:cNvPr id="19" name="図 1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2615" y="2883672"/>
                <a:ext cx="1701800" cy="258970"/>
              </a:xfrm>
              <a:prstGeom prst="rect">
                <a:avLst/>
              </a:prstGeom>
            </p:spPr>
          </p:pic>
          <p:sp>
            <p:nvSpPr>
              <p:cNvPr id="27" name="テキスト ボックス 26"/>
              <p:cNvSpPr txBox="1"/>
              <p:nvPr/>
            </p:nvSpPr>
            <p:spPr>
              <a:xfrm>
                <a:off x="6553200" y="2821584"/>
                <a:ext cx="2646493"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と</a:t>
                </a:r>
                <a:r>
                  <a:rPr kumimoji="1" lang="ja-JP" altLang="en-US" dirty="0" smtClean="0">
                    <a:latin typeface="ヒラギノ角ゴ Pro W3"/>
                    <a:ea typeface="ヒラギノ角ゴ Pro W3"/>
                    <a:cs typeface="ヒラギノ角ゴ Pro W3"/>
                  </a:rPr>
                  <a:t>なる臨界質量</a:t>
                </a:r>
                <a:r>
                  <a:rPr kumimoji="1"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まで</a:t>
                </a:r>
                <a:endParaRPr kumimoji="1" lang="ja-JP" altLang="en-US" dirty="0">
                  <a:latin typeface="ヒラギノ角ゴ Pro W3"/>
                  <a:ea typeface="ヒラギノ角ゴ Pro W3"/>
                  <a:cs typeface="ヒラギノ角ゴ Pro W3"/>
                </a:endParaRPr>
              </a:p>
            </p:txBody>
          </p:sp>
          <p:pic>
            <p:nvPicPr>
              <p:cNvPr id="28" name="図 2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5553" y="2883672"/>
                <a:ext cx="337236" cy="227862"/>
              </a:xfrm>
              <a:prstGeom prst="rect">
                <a:avLst/>
              </a:prstGeom>
            </p:spPr>
          </p:pic>
        </p:grpSp>
        <p:sp>
          <p:nvSpPr>
            <p:cNvPr id="30" name="テキスト ボックス 29"/>
            <p:cNvSpPr txBox="1"/>
            <p:nvPr/>
          </p:nvSpPr>
          <p:spPr>
            <a:xfrm>
              <a:off x="4692155" y="3169022"/>
              <a:ext cx="2723823"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は</a:t>
              </a:r>
              <a:r>
                <a:rPr kumimoji="1" lang="ja-JP" altLang="en-US" dirty="0" smtClean="0">
                  <a:latin typeface="ヒラギノ角ゴ Pro W3"/>
                  <a:ea typeface="ヒラギノ角ゴ Pro W3"/>
                  <a:cs typeface="ヒラギノ角ゴ Pro W3"/>
                </a:rPr>
                <a:t>原始惑星は成長できる</a:t>
              </a:r>
              <a:endParaRPr kumimoji="1" lang="ja-JP" altLang="en-US" dirty="0">
                <a:latin typeface="ヒラギノ角ゴ Pro W3"/>
                <a:ea typeface="ヒラギノ角ゴ Pro W3"/>
                <a:cs typeface="ヒラギノ角ゴ Pro W3"/>
              </a:endParaRPr>
            </a:p>
          </p:txBody>
        </p:sp>
      </p:grpSp>
      <p:sp>
        <p:nvSpPr>
          <p:cNvPr id="37" name="テキスト ボックス 36"/>
          <p:cNvSpPr txBox="1"/>
          <p:nvPr/>
        </p:nvSpPr>
        <p:spPr>
          <a:xfrm>
            <a:off x="6553200" y="5293771"/>
            <a:ext cx="1327287" cy="646331"/>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火星質量</a:t>
            </a:r>
            <a:endParaRPr lang="en-US" altLang="ja-JP" dirty="0">
              <a:latin typeface="ヒラギノ角ゴ Pro W3"/>
              <a:ea typeface="ヒラギノ角ゴ Pro W3"/>
              <a:cs typeface="ヒラギノ角ゴ Pro W3"/>
            </a:endParaRPr>
          </a:p>
          <a:p>
            <a:r>
              <a:rPr kumimoji="1" lang="ja-JP" altLang="en-US" dirty="0" smtClean="0">
                <a:latin typeface="ヒラギノ角ゴ Pro W3"/>
                <a:ea typeface="ヒラギノ角ゴ Pro W3"/>
                <a:cs typeface="ヒラギノ角ゴ Pro W3"/>
              </a:rPr>
              <a:t>とコンパラ</a:t>
            </a:r>
            <a:endParaRPr kumimoji="1" lang="ja-JP" altLang="en-US" dirty="0">
              <a:latin typeface="ヒラギノ角ゴ Pro W3"/>
              <a:ea typeface="ヒラギノ角ゴ Pro W3"/>
              <a:cs typeface="ヒラギノ角ゴ Pro W3"/>
            </a:endParaRPr>
          </a:p>
        </p:txBody>
      </p:sp>
      <p:pic>
        <p:nvPicPr>
          <p:cNvPr id="41" name="図 40"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7092" y="5374161"/>
            <a:ext cx="999982" cy="242643"/>
          </a:xfrm>
          <a:prstGeom prst="rect">
            <a:avLst/>
          </a:prstGeom>
        </p:spPr>
      </p:pic>
      <p:grpSp>
        <p:nvGrpSpPr>
          <p:cNvPr id="44" name="図形グループ 43"/>
          <p:cNvGrpSpPr/>
          <p:nvPr/>
        </p:nvGrpSpPr>
        <p:grpSpPr>
          <a:xfrm>
            <a:off x="4771114" y="3973203"/>
            <a:ext cx="3187964" cy="849611"/>
            <a:chOff x="4803513" y="3973203"/>
            <a:chExt cx="3187964" cy="849611"/>
          </a:xfrm>
        </p:grpSpPr>
        <p:grpSp>
          <p:nvGrpSpPr>
            <p:cNvPr id="38" name="図形グループ 37"/>
            <p:cNvGrpSpPr/>
            <p:nvPr/>
          </p:nvGrpSpPr>
          <p:grpSpPr>
            <a:xfrm>
              <a:off x="4803513" y="3973203"/>
              <a:ext cx="2855766" cy="849611"/>
              <a:chOff x="4771114" y="3973203"/>
              <a:chExt cx="2855766" cy="849611"/>
            </a:xfrm>
          </p:grpSpPr>
          <p:grpSp>
            <p:nvGrpSpPr>
              <p:cNvPr id="34" name="図形グループ 33"/>
              <p:cNvGrpSpPr/>
              <p:nvPr/>
            </p:nvGrpSpPr>
            <p:grpSpPr>
              <a:xfrm>
                <a:off x="4771114" y="3973203"/>
                <a:ext cx="1630917" cy="369332"/>
                <a:chOff x="4803513" y="3928391"/>
                <a:chExt cx="1630917" cy="369332"/>
              </a:xfrm>
            </p:grpSpPr>
            <p:pic>
              <p:nvPicPr>
                <p:cNvPr id="32" name="図 3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513" y="3997274"/>
                  <a:ext cx="337236" cy="227862"/>
                </a:xfrm>
                <a:prstGeom prst="rect">
                  <a:avLst/>
                </a:prstGeom>
              </p:spPr>
            </p:pic>
            <p:sp>
              <p:nvSpPr>
                <p:cNvPr id="33" name="テキスト ボックス 32"/>
                <p:cNvSpPr txBox="1"/>
                <p:nvPr/>
              </p:nvSpPr>
              <p:spPr>
                <a:xfrm>
                  <a:off x="5102527" y="3928391"/>
                  <a:ext cx="1331903"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を超えると</a:t>
                  </a:r>
                  <a:endParaRPr kumimoji="1" lang="en-US" altLang="ja-JP" dirty="0" smtClean="0">
                    <a:latin typeface="ヒラギノ角ゴ Pro W3"/>
                    <a:ea typeface="ヒラギノ角ゴ Pro W3"/>
                    <a:cs typeface="ヒラギノ角ゴ Pro W3"/>
                  </a:endParaRPr>
                </a:p>
              </p:txBody>
            </p:sp>
          </p:grpSp>
          <p:sp>
            <p:nvSpPr>
              <p:cNvPr id="35" name="右矢印 34"/>
              <p:cNvSpPr/>
              <p:nvPr/>
            </p:nvSpPr>
            <p:spPr>
              <a:xfrm>
                <a:off x="4771114" y="4453482"/>
                <a:ext cx="502910" cy="349453"/>
              </a:xfrm>
              <a:prstGeom prst="rightArrow">
                <a:avLst/>
              </a:prstGeom>
              <a:noFill/>
              <a:ln w="254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6" name="テキスト ボックス 35"/>
              <p:cNvSpPr txBox="1"/>
              <p:nvPr/>
            </p:nvSpPr>
            <p:spPr>
              <a:xfrm>
                <a:off x="5378572" y="4453482"/>
                <a:ext cx="2248308" cy="369332"/>
              </a:xfrm>
              <a:prstGeom prst="rect">
                <a:avLst/>
              </a:prstGeom>
              <a:noFill/>
            </p:spPr>
            <p:txBody>
              <a:bodyPr wrap="none" rtlCol="0">
                <a:spAutoFit/>
              </a:bodyPr>
              <a:lstStyle/>
              <a:p>
                <a:r>
                  <a:rPr lang="ja-JP" altLang="en-US" dirty="0" smtClean="0">
                    <a:solidFill>
                      <a:srgbClr val="FF0000"/>
                    </a:solidFill>
                    <a:latin typeface="ヒラギノ角ゴ Pro W3"/>
                    <a:ea typeface="ヒラギノ角ゴ Pro W3"/>
                    <a:cs typeface="ヒラギノ角ゴ Pro W3"/>
                  </a:rPr>
                  <a:t>成長がストップする</a:t>
                </a:r>
                <a:endParaRPr kumimoji="1" lang="ja-JP" altLang="en-US" dirty="0">
                  <a:solidFill>
                    <a:srgbClr val="FF0000"/>
                  </a:solidFill>
                  <a:latin typeface="ヒラギノ角ゴ Pro W3"/>
                  <a:ea typeface="ヒラギノ角ゴ Pro W3"/>
                  <a:cs typeface="ヒラギノ角ゴ Pro W3"/>
                </a:endParaRPr>
              </a:p>
            </p:txBody>
          </p:sp>
        </p:grpSp>
        <p:pic>
          <p:nvPicPr>
            <p:cNvPr id="43" name="図 4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92467" y="4033563"/>
              <a:ext cx="1599010" cy="269398"/>
            </a:xfrm>
            <a:prstGeom prst="rect">
              <a:avLst/>
            </a:prstGeom>
          </p:spPr>
        </p:pic>
      </p:grpSp>
    </p:spTree>
    <p:extLst>
      <p:ext uri="{BB962C8B-B14F-4D97-AF65-F5344CB8AC3E}">
        <p14:creationId xmlns:p14="http://schemas.microsoft.com/office/powerpoint/2010/main" val="1093793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まとめ</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26</a:t>
            </a:fld>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sp>
        <p:nvSpPr>
          <p:cNvPr id="7" name="テキスト ボックス 6"/>
          <p:cNvSpPr txBox="1"/>
          <p:nvPr/>
        </p:nvSpPr>
        <p:spPr>
          <a:xfrm>
            <a:off x="384534" y="1239631"/>
            <a:ext cx="8302266" cy="646331"/>
          </a:xfrm>
          <a:prstGeom prst="rect">
            <a:avLst/>
          </a:prstGeom>
          <a:noFill/>
        </p:spPr>
        <p:txBody>
          <a:bodyPr wrap="square" rtlCol="0">
            <a:spAutoFit/>
          </a:bodyPr>
          <a:lstStyle/>
          <a:p>
            <a:pPr marL="285750" indent="-285750">
              <a:buFont typeface="Arial"/>
              <a:buChar char="•"/>
            </a:pPr>
            <a:r>
              <a:rPr kumimoji="1" lang="ja-JP" altLang="en-US" dirty="0" smtClean="0">
                <a:latin typeface="ヒラギノ角ゴ Pro W3"/>
                <a:ea typeface="ヒラギノ角ゴ Pro W3"/>
                <a:cs typeface="ヒラギノ角ゴ Pro W3"/>
              </a:rPr>
              <a:t>小惑星帯、カイパーベルト</a:t>
            </a:r>
            <a:r>
              <a:rPr lang="ja-JP" altLang="en-US" dirty="0" smtClean="0">
                <a:latin typeface="ヒラギノ角ゴ Pro W3"/>
                <a:ea typeface="ヒラギノ角ゴ Pro W3"/>
                <a:cs typeface="ヒラギノ角ゴ Pro W3"/>
              </a:rPr>
              <a:t>、デブリ円盤</a:t>
            </a:r>
            <a:r>
              <a:rPr kumimoji="1" lang="ja-JP" altLang="en-US" dirty="0" smtClean="0">
                <a:latin typeface="ヒラギノ角ゴ Pro W3"/>
                <a:ea typeface="ヒラギノ角ゴ Pro W3"/>
                <a:cs typeface="ヒラギノ角ゴ Pro W3"/>
              </a:rPr>
              <a:t>の進化において、一連の</a:t>
            </a:r>
            <a:r>
              <a:rPr lang="ja-JP" altLang="en-US" dirty="0" smtClean="0">
                <a:latin typeface="ヒラギノ角ゴ Pro W3"/>
                <a:ea typeface="ヒラギノ角ゴ Pro W3"/>
                <a:cs typeface="ヒラギノ角ゴ Pro W3"/>
              </a:rPr>
              <a:t>高速衝突による</a:t>
            </a:r>
            <a:r>
              <a:rPr kumimoji="1" lang="ja-JP" altLang="en-US" dirty="0" smtClean="0">
                <a:solidFill>
                  <a:srgbClr val="FF0000"/>
                </a:solidFill>
                <a:latin typeface="ヒラギノ角ゴ Pro W3"/>
                <a:ea typeface="ヒラギノ角ゴ Pro W3"/>
                <a:cs typeface="ヒラギノ角ゴ Pro W3"/>
              </a:rPr>
              <a:t>破壊</a:t>
            </a:r>
            <a:r>
              <a:rPr kumimoji="1" lang="ja-JP" altLang="en-US" dirty="0" smtClean="0">
                <a:latin typeface="ヒラギノ角ゴ Pro W3"/>
                <a:ea typeface="ヒラギノ角ゴ Pro W3"/>
                <a:cs typeface="ヒラギノ角ゴ Pro W3"/>
              </a:rPr>
              <a:t>は重要な役割を果たす。</a:t>
            </a:r>
            <a:endParaRPr kumimoji="1" lang="ja-JP" altLang="en-US" dirty="0">
              <a:latin typeface="ヒラギノ角ゴ Pro W3"/>
              <a:ea typeface="ヒラギノ角ゴ Pro W3"/>
              <a:cs typeface="ヒラギノ角ゴ Pro W3"/>
            </a:endParaRPr>
          </a:p>
        </p:txBody>
      </p:sp>
      <p:sp>
        <p:nvSpPr>
          <p:cNvPr id="9" name="テキスト ボックス 8"/>
          <p:cNvSpPr txBox="1"/>
          <p:nvPr/>
        </p:nvSpPr>
        <p:spPr>
          <a:xfrm>
            <a:off x="382865" y="2211255"/>
            <a:ext cx="8302266" cy="646331"/>
          </a:xfrm>
          <a:prstGeom prst="rect">
            <a:avLst/>
          </a:prstGeom>
          <a:noFill/>
        </p:spPr>
        <p:txBody>
          <a:bodyPr wrap="square" rtlCol="0">
            <a:spAutoFit/>
          </a:bodyPr>
          <a:lstStyle/>
          <a:p>
            <a:pPr marL="285750" indent="-285750">
              <a:buFont typeface="Arial"/>
              <a:buChar char="•"/>
            </a:pPr>
            <a:r>
              <a:rPr kumimoji="1" lang="ja-JP" altLang="en-US" dirty="0" smtClean="0">
                <a:latin typeface="ヒラギノ角ゴ Pro W3"/>
                <a:ea typeface="ヒラギノ角ゴ Pro W3"/>
                <a:cs typeface="ヒラギノ角ゴ Pro W3"/>
              </a:rPr>
              <a:t>相対速度を上げられた破片同士が衝突破壊を繰り返し、破片はどんどん小さくなっていき（</a:t>
            </a:r>
            <a:r>
              <a:rPr lang="ja-JP" altLang="en-US" dirty="0">
                <a:latin typeface="ヒラギノ角ゴ Pro W3"/>
                <a:ea typeface="ヒラギノ角ゴ Pro W3"/>
                <a:cs typeface="ヒラギノ角ゴ Pro W3"/>
              </a:rPr>
              <a:t>衝突</a:t>
            </a:r>
            <a:r>
              <a:rPr lang="ja-JP" altLang="en-US" dirty="0" smtClean="0">
                <a:latin typeface="ヒラギノ角ゴ Pro W3"/>
                <a:ea typeface="ヒラギノ角ゴ Pro W3"/>
                <a:cs typeface="ヒラギノ角ゴ Pro W3"/>
              </a:rPr>
              <a:t>カスケード）、</a:t>
            </a:r>
            <a:r>
              <a:rPr lang="ja-JP" altLang="en-US" dirty="0" smtClean="0">
                <a:solidFill>
                  <a:srgbClr val="FF0000"/>
                </a:solidFill>
                <a:latin typeface="ヒラギノ角ゴ Pro W3"/>
                <a:ea typeface="ヒラギノ角ゴ Pro W3"/>
                <a:cs typeface="ヒラギノ角ゴ Pro W3"/>
              </a:rPr>
              <a:t>定常な質量フラックス</a:t>
            </a:r>
            <a:r>
              <a:rPr lang="ja-JP" altLang="en-US" dirty="0" smtClean="0">
                <a:latin typeface="ヒラギノ角ゴ Pro W3"/>
                <a:ea typeface="ヒラギノ角ゴ Pro W3"/>
                <a:cs typeface="ヒラギノ角ゴ Pro W3"/>
              </a:rPr>
              <a:t>が生成される。</a:t>
            </a:r>
            <a:endParaRPr lang="ja-JP" altLang="en-US" dirty="0">
              <a:latin typeface="ヒラギノ角ゴ Pro W3"/>
              <a:ea typeface="ヒラギノ角ゴ Pro W3"/>
              <a:cs typeface="ヒラギノ角ゴ Pro W3"/>
            </a:endParaRPr>
          </a:p>
        </p:txBody>
      </p:sp>
      <p:sp>
        <p:nvSpPr>
          <p:cNvPr id="11" name="テキスト ボックス 10"/>
          <p:cNvSpPr txBox="1"/>
          <p:nvPr/>
        </p:nvSpPr>
        <p:spPr>
          <a:xfrm>
            <a:off x="382865" y="3202966"/>
            <a:ext cx="7032694" cy="369332"/>
          </a:xfrm>
          <a:prstGeom prst="rect">
            <a:avLst/>
          </a:prstGeom>
          <a:noFill/>
        </p:spPr>
        <p:txBody>
          <a:bodyPr wrap="none" rtlCol="0">
            <a:spAutoFit/>
          </a:bodyPr>
          <a:lstStyle/>
          <a:p>
            <a:pPr marL="285750" indent="-285750">
              <a:buFont typeface="Arial"/>
              <a:buChar char="•"/>
            </a:pPr>
            <a:r>
              <a:rPr kumimoji="1" lang="ja-JP" altLang="en-US" dirty="0" smtClean="0">
                <a:latin typeface="ヒラギノ角ゴ Pro W3"/>
                <a:ea typeface="ヒラギノ角ゴ Pro W3"/>
                <a:cs typeface="ヒラギノ角ゴ Pro W3"/>
              </a:rPr>
              <a:t>定常な質量フラックスは、最大天体の破壊によって支配される。</a:t>
            </a:r>
            <a:endParaRPr kumimoji="1" lang="ja-JP" altLang="en-US" dirty="0">
              <a:latin typeface="ヒラギノ角ゴ Pro W3"/>
              <a:ea typeface="ヒラギノ角ゴ Pro W3"/>
              <a:cs typeface="ヒラギノ角ゴ Pro W3"/>
            </a:endParaRPr>
          </a:p>
        </p:txBody>
      </p:sp>
      <p:sp>
        <p:nvSpPr>
          <p:cNvPr id="12" name="テキスト ボックス 11"/>
          <p:cNvSpPr txBox="1"/>
          <p:nvPr/>
        </p:nvSpPr>
        <p:spPr>
          <a:xfrm>
            <a:off x="382865" y="4802499"/>
            <a:ext cx="5878532" cy="369332"/>
          </a:xfrm>
          <a:prstGeom prst="rect">
            <a:avLst/>
          </a:prstGeom>
          <a:noFill/>
        </p:spPr>
        <p:txBody>
          <a:bodyPr wrap="none" rtlCol="0">
            <a:spAutoFit/>
          </a:bodyPr>
          <a:lstStyle/>
          <a:p>
            <a:pPr marL="285750" indent="-285750">
              <a:buFont typeface="Arial"/>
              <a:buChar char="•"/>
            </a:pPr>
            <a:r>
              <a:rPr lang="ja-JP" altLang="en-US" dirty="0" smtClean="0">
                <a:latin typeface="ヒラギノ角ゴ Pro W3"/>
                <a:ea typeface="ヒラギノ角ゴ Pro W3"/>
                <a:cs typeface="ヒラギノ角ゴ Pro W3"/>
              </a:rPr>
              <a:t>総質量の減少率は、質量フラックスによって決まる。</a:t>
            </a:r>
            <a:endParaRPr kumimoji="1" lang="ja-JP" altLang="en-US" dirty="0">
              <a:latin typeface="ヒラギノ角ゴ Pro W3"/>
              <a:ea typeface="ヒラギノ角ゴ Pro W3"/>
              <a:cs typeface="ヒラギノ角ゴ Pro W3"/>
            </a:endParaRPr>
          </a:p>
        </p:txBody>
      </p:sp>
      <p:sp>
        <p:nvSpPr>
          <p:cNvPr id="4" name="テキスト ボックス 3"/>
          <p:cNvSpPr txBox="1"/>
          <p:nvPr/>
        </p:nvSpPr>
        <p:spPr>
          <a:xfrm>
            <a:off x="382865" y="3876632"/>
            <a:ext cx="8080645" cy="646331"/>
          </a:xfrm>
          <a:prstGeom prst="rect">
            <a:avLst/>
          </a:prstGeom>
          <a:noFill/>
        </p:spPr>
        <p:txBody>
          <a:bodyPr wrap="square" rtlCol="0">
            <a:spAutoFit/>
          </a:bodyPr>
          <a:lstStyle/>
          <a:p>
            <a:pPr marL="285750" indent="-285750">
              <a:buFont typeface="Arial"/>
              <a:buChar char="•"/>
            </a:pPr>
            <a:r>
              <a:rPr kumimoji="1" lang="ja-JP" altLang="en-US" dirty="0" smtClean="0">
                <a:latin typeface="ヒラギノ角ゴ Pro W3"/>
                <a:ea typeface="ヒラギノ角ゴ Pro W3"/>
                <a:cs typeface="ヒラギノ角ゴ Pro W3"/>
              </a:rPr>
              <a:t>３つのパラメータのうち、最も重要なのは</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であり、他の２つ</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にはほとんど依存しない。</a:t>
            </a:r>
            <a:endParaRPr kumimoji="1" lang="ja-JP" altLang="en-US" dirty="0">
              <a:latin typeface="ヒラギノ角ゴ Pro W3"/>
              <a:ea typeface="ヒラギノ角ゴ Pro W3"/>
              <a:cs typeface="ヒラギノ角ゴ Pro W3"/>
            </a:endParaRPr>
          </a:p>
        </p:txBody>
      </p:sp>
      <p:pic>
        <p:nvPicPr>
          <p:cNvPr id="14" name="図 1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808" y="3755633"/>
            <a:ext cx="373253" cy="633827"/>
          </a:xfrm>
          <a:prstGeom prst="rect">
            <a:avLst/>
          </a:prstGeom>
        </p:spPr>
      </p:pic>
      <p:pic>
        <p:nvPicPr>
          <p:cNvPr id="15" name="図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131" y="3912159"/>
            <a:ext cx="406977" cy="305233"/>
          </a:xfrm>
          <a:prstGeom prst="rect">
            <a:avLst/>
          </a:prstGeom>
        </p:spPr>
      </p:pic>
    </p:spTree>
    <p:extLst>
      <p:ext uri="{BB962C8B-B14F-4D97-AF65-F5344CB8AC3E}">
        <p14:creationId xmlns:p14="http://schemas.microsoft.com/office/powerpoint/2010/main" val="109379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イントロダクション＆概要</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3</a:t>
            </a:fld>
            <a:endParaRPr kumimoji="1" lang="ja-JP" altLang="en-US"/>
          </a:p>
        </p:txBody>
      </p:sp>
      <p:sp>
        <p:nvSpPr>
          <p:cNvPr id="7" name="日付プレースホルダー 6"/>
          <p:cNvSpPr>
            <a:spLocks noGrp="1"/>
          </p:cNvSpPr>
          <p:nvPr>
            <p:ph type="dt" sz="half" idx="10"/>
          </p:nvPr>
        </p:nvSpPr>
        <p:spPr/>
        <p:txBody>
          <a:bodyPr/>
          <a:lstStyle/>
          <a:p>
            <a:r>
              <a:rPr kumimoji="1" lang="en-US" altLang="ja-JP" smtClean="0"/>
              <a:t>2017/05/25</a:t>
            </a:r>
            <a:endParaRPr kumimoji="1" lang="ja-JP" altLang="en-US"/>
          </a:p>
        </p:txBody>
      </p:sp>
      <p:sp>
        <p:nvSpPr>
          <p:cNvPr id="4" name="テキスト ボックス 3"/>
          <p:cNvSpPr txBox="1"/>
          <p:nvPr/>
        </p:nvSpPr>
        <p:spPr>
          <a:xfrm>
            <a:off x="451766" y="2440327"/>
            <a:ext cx="8302266" cy="923330"/>
          </a:xfrm>
          <a:prstGeom prst="rect">
            <a:avLst/>
          </a:prstGeom>
          <a:noFill/>
        </p:spPr>
        <p:txBody>
          <a:bodyPr wrap="square" rtlCol="0">
            <a:spAutoFit/>
          </a:bodyPr>
          <a:lstStyle/>
          <a:p>
            <a:pPr marL="285750" indent="-285750">
              <a:buFont typeface="Arial"/>
              <a:buChar char="•"/>
            </a:pPr>
            <a:r>
              <a:rPr kumimoji="1" lang="ja-JP" altLang="en-US" dirty="0" smtClean="0">
                <a:latin typeface="ヒラギノ角ゴ Pro W3"/>
                <a:ea typeface="ヒラギノ角ゴ Pro W3"/>
                <a:cs typeface="ヒラギノ角ゴ Pro W3"/>
              </a:rPr>
              <a:t>さらに小惑星帯</a:t>
            </a:r>
            <a:r>
              <a:rPr kumimoji="1" lang="en-US" altLang="ja-JP" dirty="0" smtClean="0">
                <a:latin typeface="ヒラギノ角ゴ Pro W3"/>
                <a:ea typeface="ヒラギノ角ゴ Pro W3"/>
                <a:cs typeface="ヒラギノ角ゴ Pro W3"/>
              </a:rPr>
              <a:t> </a:t>
            </a:r>
            <a:r>
              <a:rPr kumimoji="1" lang="en-US" altLang="ja-JP" dirty="0" smtClean="0">
                <a:latin typeface="Helvetica"/>
                <a:ea typeface="ヒラギノ角ゴ Pro W3"/>
                <a:cs typeface="Helvetica"/>
              </a:rPr>
              <a:t>(e.g. </a:t>
            </a:r>
            <a:r>
              <a:rPr kumimoji="1" lang="en-US" altLang="ja-JP" dirty="0" err="1" smtClean="0">
                <a:latin typeface="Helvetica"/>
                <a:ea typeface="ヒラギノ角ゴ Pro W3"/>
                <a:cs typeface="Helvetica"/>
              </a:rPr>
              <a:t>Bottke</a:t>
            </a:r>
            <a:r>
              <a:rPr kumimoji="1" lang="en-US" altLang="ja-JP" dirty="0" smtClean="0">
                <a:latin typeface="Helvetica"/>
                <a:ea typeface="ヒラギノ角ゴ Pro W3"/>
                <a:cs typeface="Helvetica"/>
              </a:rPr>
              <a:t> et al., 2005)</a:t>
            </a:r>
            <a:r>
              <a:rPr kumimoji="1" lang="ja-JP" altLang="en-US" dirty="0" smtClean="0">
                <a:latin typeface="ヒラギノ角ゴ Pro W3"/>
                <a:ea typeface="ヒラギノ角ゴ Pro W3"/>
                <a:cs typeface="ヒラギノ角ゴ Pro W3"/>
              </a:rPr>
              <a:t>、カイパーベルト</a:t>
            </a:r>
            <a:r>
              <a:rPr kumimoji="1" lang="en-US" altLang="ja-JP" dirty="0" smtClean="0">
                <a:latin typeface="ヒラギノ角ゴ Pro W3"/>
                <a:ea typeface="ヒラギノ角ゴ Pro W3"/>
                <a:cs typeface="ヒラギノ角ゴ Pro W3"/>
              </a:rPr>
              <a:t> </a:t>
            </a:r>
            <a:r>
              <a:rPr kumimoji="1" lang="en-US" altLang="ja-JP" dirty="0" smtClean="0">
                <a:latin typeface="Helvetica"/>
                <a:ea typeface="ヒラギノ角ゴ Pro W3"/>
                <a:cs typeface="Helvetica"/>
              </a:rPr>
              <a:t>(e.g. </a:t>
            </a:r>
            <a:r>
              <a:rPr lang="en-US" altLang="ja-JP" dirty="0" smtClean="0">
                <a:latin typeface="Helvetica"/>
                <a:ea typeface="ヒラギノ角ゴ Pro W3"/>
                <a:cs typeface="Helvetica"/>
              </a:rPr>
              <a:t>Stern &amp; Colwell, 1997</a:t>
            </a:r>
            <a:r>
              <a:rPr kumimoji="1" lang="en-US" altLang="ja-JP" dirty="0" smtClean="0">
                <a:latin typeface="Helvetica"/>
                <a:ea typeface="ヒラギノ角ゴ Pro W3"/>
                <a:cs typeface="Helvetica"/>
              </a:rPr>
              <a:t>) </a:t>
            </a:r>
            <a:r>
              <a:rPr kumimoji="1" lang="ja-JP" altLang="en-US" dirty="0" smtClean="0">
                <a:latin typeface="ヒラギノ角ゴ Pro W3"/>
                <a:ea typeface="ヒラギノ角ゴ Pro W3"/>
                <a:cs typeface="ヒラギノ角ゴ Pro W3"/>
              </a:rPr>
              <a:t>の進化においても、一連の</a:t>
            </a:r>
            <a:r>
              <a:rPr lang="ja-JP" altLang="en-US" dirty="0" smtClean="0">
                <a:latin typeface="ヒラギノ角ゴ Pro W3"/>
                <a:ea typeface="ヒラギノ角ゴ Pro W3"/>
                <a:cs typeface="ヒラギノ角ゴ Pro W3"/>
              </a:rPr>
              <a:t>高速衝突による</a:t>
            </a:r>
            <a:r>
              <a:rPr kumimoji="1" lang="ja-JP" altLang="en-US" dirty="0" smtClean="0">
                <a:solidFill>
                  <a:srgbClr val="FF0000"/>
                </a:solidFill>
                <a:latin typeface="ヒラギノ角ゴ Pro W3"/>
                <a:ea typeface="ヒラギノ角ゴ Pro W3"/>
                <a:cs typeface="ヒラギノ角ゴ Pro W3"/>
              </a:rPr>
              <a:t>破壊</a:t>
            </a:r>
            <a:r>
              <a:rPr kumimoji="1" lang="ja-JP" altLang="en-US" dirty="0" smtClean="0">
                <a:latin typeface="ヒラギノ角ゴ Pro W3"/>
                <a:ea typeface="ヒラギノ角ゴ Pro W3"/>
                <a:cs typeface="ヒラギノ角ゴ Pro W3"/>
              </a:rPr>
              <a:t>は重要な役割を果たす。</a:t>
            </a:r>
            <a:endParaRPr kumimoji="1" lang="ja-JP" altLang="en-US" dirty="0">
              <a:latin typeface="ヒラギノ角ゴ Pro W3"/>
              <a:ea typeface="ヒラギノ角ゴ Pro W3"/>
              <a:cs typeface="ヒラギノ角ゴ Pro W3"/>
            </a:endParaRPr>
          </a:p>
        </p:txBody>
      </p:sp>
      <p:sp>
        <p:nvSpPr>
          <p:cNvPr id="11" name="テキスト ボックス 10"/>
          <p:cNvSpPr txBox="1"/>
          <p:nvPr/>
        </p:nvSpPr>
        <p:spPr>
          <a:xfrm>
            <a:off x="426194" y="5805676"/>
            <a:ext cx="8345112" cy="369332"/>
          </a:xfrm>
          <a:prstGeom prst="rect">
            <a:avLst/>
          </a:prstGeom>
          <a:noFill/>
          <a:ln>
            <a:solidFill>
              <a:srgbClr val="FF0000"/>
            </a:solidFill>
          </a:ln>
        </p:spPr>
        <p:txBody>
          <a:bodyPr wrap="square" rtlCol="0">
            <a:spAutoFit/>
          </a:bodyPr>
          <a:lstStyle/>
          <a:p>
            <a:r>
              <a:rPr kumimoji="1" lang="ja-JP" altLang="en-US" dirty="0" smtClean="0">
                <a:latin typeface="ヒラギノ角ゴ Pro W3"/>
                <a:ea typeface="ヒラギノ角ゴ Pro W3"/>
                <a:cs typeface="ヒラギノ角ゴ Pro W3"/>
              </a:rPr>
              <a:t>今日の目標</a:t>
            </a:r>
            <a:r>
              <a:rPr kumimoji="1" lang="en-US" altLang="ja-JP" dirty="0" smtClean="0">
                <a:latin typeface="ヒラギノ角ゴ Pro W3"/>
                <a:ea typeface="ヒラギノ角ゴ Pro W3"/>
                <a:cs typeface="ヒラギノ角ゴ Pro W3"/>
              </a:rPr>
              <a:t> : </a:t>
            </a:r>
            <a:r>
              <a:rPr kumimoji="1" lang="ja-JP" altLang="en-US" dirty="0" smtClean="0">
                <a:latin typeface="ヒラギノ角ゴ Pro W3"/>
                <a:ea typeface="ヒラギノ角ゴ Pro W3"/>
                <a:cs typeface="ヒラギノ角ゴ Pro W3"/>
              </a:rPr>
              <a:t>衝突破壊による面密度減少のタイムスケール</a:t>
            </a:r>
            <a:r>
              <a:rPr lang="ja-JP" altLang="en-US" dirty="0" smtClean="0">
                <a:latin typeface="ヒラギノ角ゴ Pro W3"/>
                <a:ea typeface="ヒラギノ角ゴ Pro W3"/>
                <a:cs typeface="ヒラギノ角ゴ Pro W3"/>
              </a:rPr>
              <a:t>の</a:t>
            </a:r>
            <a:r>
              <a:rPr kumimoji="1" lang="ja-JP" altLang="en-US" dirty="0" smtClean="0">
                <a:latin typeface="ヒラギノ角ゴ Pro W3"/>
                <a:ea typeface="ヒラギノ角ゴ Pro W3"/>
                <a:cs typeface="ヒラギノ角ゴ Pro W3"/>
              </a:rPr>
              <a:t>導出までを</a:t>
            </a:r>
            <a:r>
              <a:rPr lang="ja-JP" altLang="en-US" dirty="0" smtClean="0">
                <a:latin typeface="ヒラギノ角ゴ Pro W3"/>
                <a:ea typeface="ヒラギノ角ゴ Pro W3"/>
                <a:cs typeface="ヒラギノ角ゴ Pro W3"/>
              </a:rPr>
              <a:t>理解</a:t>
            </a:r>
            <a:r>
              <a:rPr kumimoji="1" lang="ja-JP" altLang="en-US" dirty="0" smtClean="0">
                <a:latin typeface="ヒラギノ角ゴ Pro W3"/>
                <a:ea typeface="ヒラギノ角ゴ Pro W3"/>
                <a:cs typeface="ヒラギノ角ゴ Pro W3"/>
              </a:rPr>
              <a:t>する</a:t>
            </a:r>
            <a:endParaRPr kumimoji="1" lang="ja-JP" altLang="en-US" dirty="0">
              <a:latin typeface="ヒラギノ角ゴ Pro W3"/>
              <a:ea typeface="ヒラギノ角ゴ Pro W3"/>
              <a:cs typeface="ヒラギノ角ゴ Pro W3"/>
            </a:endParaRPr>
          </a:p>
        </p:txBody>
      </p:sp>
      <p:sp>
        <p:nvSpPr>
          <p:cNvPr id="12" name="テキスト ボックス 11"/>
          <p:cNvSpPr txBox="1"/>
          <p:nvPr/>
        </p:nvSpPr>
        <p:spPr>
          <a:xfrm>
            <a:off x="451766" y="818229"/>
            <a:ext cx="8302266" cy="646331"/>
          </a:xfrm>
          <a:prstGeom prst="rect">
            <a:avLst/>
          </a:prstGeom>
          <a:noFill/>
        </p:spPr>
        <p:txBody>
          <a:bodyPr wrap="square" rtlCol="0">
            <a:spAutoFit/>
          </a:bodyPr>
          <a:lstStyle/>
          <a:p>
            <a:pPr marL="285750" indent="-285750">
              <a:buFont typeface="Arial"/>
              <a:buChar char="•"/>
            </a:pPr>
            <a:r>
              <a:rPr kumimoji="1" lang="ja-JP" altLang="en-US" dirty="0" smtClean="0">
                <a:latin typeface="ヒラギノ角ゴ Pro W3"/>
                <a:ea typeface="ヒラギノ角ゴ Pro W3"/>
                <a:cs typeface="ヒラギノ角ゴ Pro W3"/>
              </a:rPr>
              <a:t>太陽系の地球型惑星は、最終段階で火星サイズの原始惑星同士が衝突破壊を繰り返し形成される。</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巨大衝突ステージ</a:t>
            </a:r>
            <a:endParaRPr kumimoji="1" lang="ja-JP" altLang="en-US" dirty="0">
              <a:latin typeface="ヒラギノ角ゴ Pro W3"/>
              <a:ea typeface="ヒラギノ角ゴ Pro W3"/>
              <a:cs typeface="ヒラギノ角ゴ Pro W3"/>
            </a:endParaRPr>
          </a:p>
        </p:txBody>
      </p:sp>
      <p:grpSp>
        <p:nvGrpSpPr>
          <p:cNvPr id="22" name="図形グループ 21"/>
          <p:cNvGrpSpPr/>
          <p:nvPr/>
        </p:nvGrpSpPr>
        <p:grpSpPr>
          <a:xfrm>
            <a:off x="450097" y="1662029"/>
            <a:ext cx="8302266" cy="646333"/>
            <a:chOff x="450097" y="1662029"/>
            <a:chExt cx="8302266" cy="646333"/>
          </a:xfrm>
        </p:grpSpPr>
        <p:sp>
          <p:nvSpPr>
            <p:cNvPr id="13" name="テキスト ボックス 12"/>
            <p:cNvSpPr txBox="1"/>
            <p:nvPr/>
          </p:nvSpPr>
          <p:spPr>
            <a:xfrm>
              <a:off x="450097" y="1662029"/>
              <a:ext cx="8302266" cy="646331"/>
            </a:xfrm>
            <a:prstGeom prst="rect">
              <a:avLst/>
            </a:prstGeom>
            <a:noFill/>
          </p:spPr>
          <p:txBody>
            <a:bodyPr wrap="square" rtlCol="0">
              <a:spAutoFit/>
            </a:bodyPr>
            <a:lstStyle/>
            <a:p>
              <a:pPr marL="285750" indent="-285750">
                <a:buFont typeface="Arial"/>
                <a:buChar char="•"/>
              </a:pPr>
              <a:r>
                <a:rPr kumimoji="1" lang="ja-JP" altLang="en-US" dirty="0" smtClean="0">
                  <a:latin typeface="ヒラギノ角ゴ Pro W3"/>
                  <a:ea typeface="ヒラギノ角ゴ Pro W3"/>
                  <a:cs typeface="ヒラギノ角ゴ Pro W3"/>
                </a:rPr>
                <a:t>一方、太陽系外で起こる巨大衝突ステージは、衝突に伴い放出される破片により</a:t>
              </a:r>
              <a:r>
                <a:rPr lang="ja-JP" altLang="en-US" dirty="0" smtClean="0">
                  <a:latin typeface="ヒラギノ角ゴ Pro W3"/>
                  <a:ea typeface="ヒラギノ角ゴ Pro W3"/>
                  <a:cs typeface="ヒラギノ角ゴ Pro W3"/>
                </a:rPr>
                <a:t>デブリ円盤が形成される。</a:t>
              </a:r>
              <a:endParaRPr lang="en-US" altLang="ja-JP" dirty="0" smtClean="0">
                <a:latin typeface="ヒラギノ角ゴ Pro W3"/>
                <a:ea typeface="ヒラギノ角ゴ Pro W3"/>
                <a:cs typeface="ヒラギノ角ゴ Pro W3"/>
              </a:endParaRPr>
            </a:p>
          </p:txBody>
        </p:sp>
        <p:sp>
          <p:nvSpPr>
            <p:cNvPr id="14" name="テキスト ボックス 13"/>
            <p:cNvSpPr txBox="1"/>
            <p:nvPr/>
          </p:nvSpPr>
          <p:spPr>
            <a:xfrm>
              <a:off x="6452494" y="1939030"/>
              <a:ext cx="2173680" cy="369332"/>
            </a:xfrm>
            <a:prstGeom prst="rect">
              <a:avLst/>
            </a:prstGeom>
            <a:noFill/>
          </p:spPr>
          <p:txBody>
            <a:bodyPr wrap="none" rtlCol="0">
              <a:spAutoFit/>
            </a:bodyPr>
            <a:lstStyle/>
            <a:p>
              <a:r>
                <a:rPr kumimoji="1" lang="en-US" altLang="ja-JP" dirty="0" err="1" smtClean="0">
                  <a:latin typeface="Helvetica"/>
                  <a:cs typeface="Helvetica"/>
                </a:rPr>
                <a:t>Genda</a:t>
              </a:r>
              <a:r>
                <a:rPr kumimoji="1" lang="en-US" altLang="ja-JP" dirty="0" smtClean="0">
                  <a:latin typeface="Helvetica"/>
                  <a:cs typeface="Helvetica"/>
                </a:rPr>
                <a:t> et al. (2015)</a:t>
              </a:r>
              <a:endParaRPr kumimoji="1" lang="ja-JP" altLang="en-US" dirty="0">
                <a:latin typeface="Helvetica"/>
                <a:cs typeface="Helvetica"/>
              </a:endParaRPr>
            </a:p>
          </p:txBody>
        </p:sp>
      </p:grpSp>
      <p:grpSp>
        <p:nvGrpSpPr>
          <p:cNvPr id="23" name="図形グループ 22"/>
          <p:cNvGrpSpPr/>
          <p:nvPr/>
        </p:nvGrpSpPr>
        <p:grpSpPr>
          <a:xfrm>
            <a:off x="450097" y="3411951"/>
            <a:ext cx="8302266" cy="896339"/>
            <a:chOff x="451766" y="3959055"/>
            <a:chExt cx="8302266" cy="896339"/>
          </a:xfrm>
        </p:grpSpPr>
        <p:sp>
          <p:nvSpPr>
            <p:cNvPr id="15" name="テキスト ボックス 14"/>
            <p:cNvSpPr txBox="1"/>
            <p:nvPr/>
          </p:nvSpPr>
          <p:spPr>
            <a:xfrm>
              <a:off x="451766" y="3959055"/>
              <a:ext cx="8302266" cy="646331"/>
            </a:xfrm>
            <a:prstGeom prst="rect">
              <a:avLst/>
            </a:prstGeom>
            <a:noFill/>
          </p:spPr>
          <p:txBody>
            <a:bodyPr wrap="square" rtlCol="0">
              <a:spAutoFit/>
            </a:bodyPr>
            <a:lstStyle/>
            <a:p>
              <a:pPr marL="285750" indent="-285750">
                <a:buFont typeface="Arial"/>
                <a:buChar char="•"/>
              </a:pPr>
              <a:r>
                <a:rPr kumimoji="1" lang="ja-JP" altLang="en-US" dirty="0" smtClean="0">
                  <a:latin typeface="ヒラギノ角ゴ Pro W3"/>
                  <a:ea typeface="ヒラギノ角ゴ Pro W3"/>
                  <a:cs typeface="ヒラギノ角ゴ Pro W3"/>
                </a:rPr>
                <a:t>相対速度を上げられた破片同士が衝突破壊を繰り返し、破片はどんどん小さくなっていき（</a:t>
              </a:r>
              <a:r>
                <a:rPr lang="ja-JP" altLang="en-US" dirty="0">
                  <a:latin typeface="ヒラギノ角ゴ Pro W3"/>
                  <a:ea typeface="ヒラギノ角ゴ Pro W3"/>
                  <a:cs typeface="ヒラギノ角ゴ Pro W3"/>
                </a:rPr>
                <a:t>衝突</a:t>
              </a:r>
              <a:r>
                <a:rPr lang="ja-JP" altLang="en-US" dirty="0" smtClean="0">
                  <a:latin typeface="ヒラギノ角ゴ Pro W3"/>
                  <a:ea typeface="ヒラギノ角ゴ Pro W3"/>
                  <a:cs typeface="ヒラギノ角ゴ Pro W3"/>
                </a:rPr>
                <a:t>カスケード）、</a:t>
              </a:r>
              <a:r>
                <a:rPr lang="ja-JP" altLang="en-US" dirty="0" smtClean="0">
                  <a:solidFill>
                    <a:srgbClr val="FF0000"/>
                  </a:solidFill>
                  <a:latin typeface="ヒラギノ角ゴ Pro W3"/>
                  <a:ea typeface="ヒラギノ角ゴ Pro W3"/>
                  <a:cs typeface="ヒラギノ角ゴ Pro W3"/>
                </a:rPr>
                <a:t>定常な質量フラックス</a:t>
              </a:r>
              <a:r>
                <a:rPr lang="ja-JP" altLang="en-US" dirty="0" smtClean="0">
                  <a:latin typeface="ヒラギノ角ゴ Pro W3"/>
                  <a:ea typeface="ヒラギノ角ゴ Pro W3"/>
                  <a:cs typeface="ヒラギノ角ゴ Pro W3"/>
                </a:rPr>
                <a:t>が生成される。</a:t>
              </a:r>
              <a:endParaRPr lang="ja-JP" altLang="en-US" dirty="0">
                <a:latin typeface="ヒラギノ角ゴ Pro W3"/>
                <a:ea typeface="ヒラギノ角ゴ Pro W3"/>
                <a:cs typeface="ヒラギノ角ゴ Pro W3"/>
              </a:endParaRPr>
            </a:p>
          </p:txBody>
        </p:sp>
        <p:sp>
          <p:nvSpPr>
            <p:cNvPr id="18" name="テキスト ボックス 17"/>
            <p:cNvSpPr txBox="1"/>
            <p:nvPr/>
          </p:nvSpPr>
          <p:spPr>
            <a:xfrm>
              <a:off x="6401211" y="4486062"/>
              <a:ext cx="2224963" cy="369332"/>
            </a:xfrm>
            <a:prstGeom prst="rect">
              <a:avLst/>
            </a:prstGeom>
            <a:noFill/>
          </p:spPr>
          <p:txBody>
            <a:bodyPr wrap="none" rtlCol="0">
              <a:spAutoFit/>
            </a:bodyPr>
            <a:lstStyle/>
            <a:p>
              <a:r>
                <a:rPr kumimoji="1" lang="en-US" altLang="ja-JP" dirty="0" smtClean="0">
                  <a:latin typeface="Helvetica"/>
                  <a:ea typeface="ヒラギノ角ゴ Pro W3"/>
                  <a:cs typeface="Helvetica"/>
                </a:rPr>
                <a:t>Tanaka et al. (1996)</a:t>
              </a:r>
              <a:endParaRPr kumimoji="1" lang="ja-JP" altLang="en-US" dirty="0">
                <a:latin typeface="Helvetica"/>
                <a:ea typeface="ヒラギノ角ゴ Pro W3"/>
                <a:cs typeface="Helvetica"/>
              </a:endParaRPr>
            </a:p>
          </p:txBody>
        </p:sp>
      </p:grpSp>
      <p:sp>
        <p:nvSpPr>
          <p:cNvPr id="20" name="テキスト ボックス 19"/>
          <p:cNvSpPr txBox="1"/>
          <p:nvPr/>
        </p:nvSpPr>
        <p:spPr>
          <a:xfrm>
            <a:off x="450097" y="4403662"/>
            <a:ext cx="7032694" cy="369332"/>
          </a:xfrm>
          <a:prstGeom prst="rect">
            <a:avLst/>
          </a:prstGeom>
          <a:noFill/>
        </p:spPr>
        <p:txBody>
          <a:bodyPr wrap="none" rtlCol="0">
            <a:spAutoFit/>
          </a:bodyPr>
          <a:lstStyle/>
          <a:p>
            <a:pPr marL="285750" indent="-285750">
              <a:buFont typeface="Arial"/>
              <a:buChar char="•"/>
            </a:pPr>
            <a:r>
              <a:rPr kumimoji="1" lang="ja-JP" altLang="en-US" dirty="0" smtClean="0">
                <a:latin typeface="ヒラギノ角ゴ Pro W3"/>
                <a:ea typeface="ヒラギノ角ゴ Pro W3"/>
                <a:cs typeface="ヒラギノ角ゴ Pro W3"/>
              </a:rPr>
              <a:t>定常な質量フラックスは、</a:t>
            </a:r>
            <a:r>
              <a:rPr lang="ja-JP" altLang="en-US" dirty="0" smtClean="0">
                <a:latin typeface="ヒラギノ角ゴ Pro W3"/>
                <a:ea typeface="ヒラギノ角ゴ Pro W3"/>
                <a:cs typeface="ヒラギノ角ゴ Pro W3"/>
              </a:rPr>
              <a:t>最大天体の破壊によって支配される。</a:t>
            </a:r>
            <a:endParaRPr kumimoji="1" lang="ja-JP" altLang="en-US" dirty="0">
              <a:latin typeface="ヒラギノ角ゴ Pro W3"/>
              <a:ea typeface="ヒラギノ角ゴ Pro W3"/>
              <a:cs typeface="ヒラギノ角ゴ Pro W3"/>
            </a:endParaRPr>
          </a:p>
        </p:txBody>
      </p:sp>
      <p:sp>
        <p:nvSpPr>
          <p:cNvPr id="21" name="テキスト ボックス 20"/>
          <p:cNvSpPr txBox="1"/>
          <p:nvPr/>
        </p:nvSpPr>
        <p:spPr>
          <a:xfrm>
            <a:off x="450097" y="5003133"/>
            <a:ext cx="5878532" cy="369332"/>
          </a:xfrm>
          <a:prstGeom prst="rect">
            <a:avLst/>
          </a:prstGeom>
          <a:noFill/>
        </p:spPr>
        <p:txBody>
          <a:bodyPr wrap="none" rtlCol="0">
            <a:spAutoFit/>
          </a:bodyPr>
          <a:lstStyle/>
          <a:p>
            <a:pPr marL="285750" indent="-285750">
              <a:buFont typeface="Arial"/>
              <a:buChar char="•"/>
            </a:pPr>
            <a:r>
              <a:rPr lang="ja-JP" altLang="en-US" dirty="0" smtClean="0">
                <a:latin typeface="ヒラギノ角ゴ Pro W3"/>
                <a:ea typeface="ヒラギノ角ゴ Pro W3"/>
                <a:cs typeface="ヒラギノ角ゴ Pro W3"/>
              </a:rPr>
              <a:t>総質量の減少率は、質量フラックスによって決まる。</a:t>
            </a:r>
            <a:endParaRPr kumimoji="1" lang="ja-JP" altLang="en-US" dirty="0">
              <a:latin typeface="ヒラギノ角ゴ Pro W3"/>
              <a:ea typeface="ヒラギノ角ゴ Pro W3"/>
              <a:cs typeface="ヒラギノ角ゴ Pro W3"/>
            </a:endParaRPr>
          </a:p>
        </p:txBody>
      </p:sp>
    </p:spTree>
    <p:extLst>
      <p:ext uri="{BB962C8B-B14F-4D97-AF65-F5344CB8AC3E}">
        <p14:creationId xmlns:p14="http://schemas.microsoft.com/office/powerpoint/2010/main" val="17836804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図形グループ 7"/>
          <p:cNvGrpSpPr/>
          <p:nvPr/>
        </p:nvGrpSpPr>
        <p:grpSpPr>
          <a:xfrm>
            <a:off x="902407" y="4187316"/>
            <a:ext cx="7257469" cy="969236"/>
            <a:chOff x="902407" y="4187316"/>
            <a:chExt cx="7257469" cy="969236"/>
          </a:xfrm>
        </p:grpSpPr>
        <p:sp>
          <p:nvSpPr>
            <p:cNvPr id="38" name="角丸四角形 37"/>
            <p:cNvSpPr/>
            <p:nvPr/>
          </p:nvSpPr>
          <p:spPr>
            <a:xfrm>
              <a:off x="1840353" y="4187316"/>
              <a:ext cx="6206197" cy="969236"/>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 name="図形グループ 3"/>
            <p:cNvGrpSpPr/>
            <p:nvPr/>
          </p:nvGrpSpPr>
          <p:grpSpPr>
            <a:xfrm>
              <a:off x="902407" y="4208343"/>
              <a:ext cx="7257469" cy="879039"/>
              <a:chOff x="902407" y="4208343"/>
              <a:chExt cx="7257469" cy="879039"/>
            </a:xfrm>
          </p:grpSpPr>
          <p:grpSp>
            <p:nvGrpSpPr>
              <p:cNvPr id="28" name="図形グループ 27"/>
              <p:cNvGrpSpPr/>
              <p:nvPr/>
            </p:nvGrpSpPr>
            <p:grpSpPr>
              <a:xfrm>
                <a:off x="1944517" y="4208343"/>
                <a:ext cx="6215359" cy="369332"/>
                <a:chOff x="830824" y="4043677"/>
                <a:chExt cx="6215359" cy="369332"/>
              </a:xfrm>
            </p:grpSpPr>
            <p:pic>
              <p:nvPicPr>
                <p:cNvPr id="23" name="図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824" y="4111895"/>
                  <a:ext cx="1163766" cy="301114"/>
                </a:xfrm>
                <a:prstGeom prst="rect">
                  <a:avLst/>
                </a:prstGeom>
              </p:spPr>
            </p:pic>
            <p:grpSp>
              <p:nvGrpSpPr>
                <p:cNvPr id="27" name="図形グループ 26"/>
                <p:cNvGrpSpPr/>
                <p:nvPr/>
              </p:nvGrpSpPr>
              <p:grpSpPr>
                <a:xfrm>
                  <a:off x="2026860" y="4043677"/>
                  <a:ext cx="5019323" cy="369332"/>
                  <a:chOff x="2173591" y="4176380"/>
                  <a:chExt cx="5019323" cy="369332"/>
                </a:xfrm>
              </p:grpSpPr>
              <p:sp>
                <p:nvSpPr>
                  <p:cNvPr id="24" name="テキスト ボックス 23"/>
                  <p:cNvSpPr txBox="1"/>
                  <p:nvPr/>
                </p:nvSpPr>
                <p:spPr>
                  <a:xfrm>
                    <a:off x="2173591" y="4176380"/>
                    <a:ext cx="5019323"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から</a:t>
                    </a:r>
                    <a:r>
                      <a:rPr kumimoji="1" lang="en-US" altLang="ja-JP" dirty="0" smtClean="0">
                        <a:latin typeface="ヒラギノ角ゴ Pro W3"/>
                        <a:ea typeface="ヒラギノ角ゴ Pro W3"/>
                        <a:cs typeface="ヒラギノ角ゴ Pro W3"/>
                      </a:rPr>
                      <a:t>        </a:t>
                    </a:r>
                    <a:r>
                      <a:rPr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の範囲の天体の面数密度</a:t>
                    </a:r>
                    <a:endParaRPr kumimoji="1" lang="ja-JP" altLang="en-US" dirty="0">
                      <a:latin typeface="ヒラギノ角ゴ Pro W3"/>
                      <a:ea typeface="ヒラギノ角ゴ Pro W3"/>
                      <a:cs typeface="ヒラギノ角ゴ Pro W3"/>
                    </a:endParaRPr>
                  </a:p>
                </p:txBody>
              </p:sp>
              <p:pic>
                <p:nvPicPr>
                  <p:cNvPr id="25" name="図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479" y="4305369"/>
                    <a:ext cx="303594" cy="166487"/>
                  </a:xfrm>
                  <a:prstGeom prst="rect">
                    <a:avLst/>
                  </a:prstGeom>
                </p:spPr>
              </p:pic>
              <p:pic>
                <p:nvPicPr>
                  <p:cNvPr id="26" name="図 2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620" y="4220733"/>
                    <a:ext cx="1143230" cy="265229"/>
                  </a:xfrm>
                  <a:prstGeom prst="rect">
                    <a:avLst/>
                  </a:prstGeom>
                </p:spPr>
              </p:pic>
            </p:grpSp>
          </p:grpSp>
          <p:grpSp>
            <p:nvGrpSpPr>
              <p:cNvPr id="32" name="図形グループ 31"/>
              <p:cNvGrpSpPr/>
              <p:nvPr/>
            </p:nvGrpSpPr>
            <p:grpSpPr>
              <a:xfrm>
                <a:off x="2383358" y="4718050"/>
                <a:ext cx="3997619" cy="369332"/>
                <a:chOff x="1337856" y="4664194"/>
                <a:chExt cx="3997619" cy="369332"/>
              </a:xfrm>
            </p:grpSpPr>
            <p:pic>
              <p:nvPicPr>
                <p:cNvPr id="29" name="図 2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856" y="4711636"/>
                  <a:ext cx="689004" cy="307146"/>
                </a:xfrm>
                <a:prstGeom prst="rect">
                  <a:avLst/>
                </a:prstGeom>
              </p:spPr>
            </p:pic>
            <p:sp>
              <p:nvSpPr>
                <p:cNvPr id="30" name="テキスト ボックス 29"/>
                <p:cNvSpPr txBox="1"/>
                <p:nvPr/>
              </p:nvSpPr>
              <p:spPr>
                <a:xfrm>
                  <a:off x="2095051" y="4664194"/>
                  <a:ext cx="3240424"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a:t>
                  </a:r>
                  <a:r>
                    <a:rPr lang="en-US" altLang="ja-JP" dirty="0">
                      <a:latin typeface="ヒラギノ角ゴ Pro W3"/>
                      <a:ea typeface="ヒラギノ角ゴ Pro W3"/>
                      <a:cs typeface="ヒラギノ角ゴ Pro W3"/>
                    </a:rPr>
                    <a:t> </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を横切る質量フラックス</a:t>
                  </a:r>
                  <a:endParaRPr kumimoji="1" lang="ja-JP" altLang="en-US" dirty="0">
                    <a:latin typeface="ヒラギノ角ゴ Pro W3"/>
                    <a:ea typeface="ヒラギノ角ゴ Pro W3"/>
                    <a:cs typeface="ヒラギノ角ゴ Pro W3"/>
                  </a:endParaRPr>
                </a:p>
              </p:txBody>
            </p:sp>
            <p:pic>
              <p:nvPicPr>
                <p:cNvPr id="31" name="図 3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542" y="4781809"/>
                  <a:ext cx="303594" cy="166487"/>
                </a:xfrm>
                <a:prstGeom prst="rect">
                  <a:avLst/>
                </a:prstGeom>
              </p:spPr>
            </p:pic>
          </p:grpSp>
          <p:sp>
            <p:nvSpPr>
              <p:cNvPr id="33" name="テキスト ボックス 32"/>
              <p:cNvSpPr txBox="1"/>
              <p:nvPr/>
            </p:nvSpPr>
            <p:spPr>
              <a:xfrm>
                <a:off x="902407" y="4208343"/>
                <a:ext cx="87716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ここで</a:t>
                </a:r>
                <a:endParaRPr kumimoji="1" lang="ja-JP" altLang="en-US" dirty="0">
                  <a:latin typeface="ヒラギノ角ゴ Pro W3"/>
                  <a:ea typeface="ヒラギノ角ゴ Pro W3"/>
                  <a:cs typeface="ヒラギノ角ゴ Pro W3"/>
                </a:endParaRPr>
              </a:p>
            </p:txBody>
          </p:sp>
        </p:grpSp>
      </p:grpSp>
      <p:sp>
        <p:nvSpPr>
          <p:cNvPr id="2" name="タイトル 1"/>
          <p:cNvSpPr>
            <a:spLocks noGrp="1"/>
          </p:cNvSpPr>
          <p:nvPr>
            <p:ph type="title"/>
          </p:nvPr>
        </p:nvSpPr>
        <p:spPr/>
        <p:txBody>
          <a:bodyPr>
            <a:normAutofit fontScale="90000"/>
          </a:bodyPr>
          <a:lstStyle/>
          <a:p>
            <a:r>
              <a:rPr lang="ja-JP" altLang="en-US" dirty="0" smtClean="0"/>
              <a:t>基礎方程式</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4</a:t>
            </a:fld>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grpSp>
        <p:nvGrpSpPr>
          <p:cNvPr id="17" name="図形グループ 16"/>
          <p:cNvGrpSpPr/>
          <p:nvPr/>
        </p:nvGrpSpPr>
        <p:grpSpPr>
          <a:xfrm>
            <a:off x="438014" y="1963260"/>
            <a:ext cx="3852398" cy="1156303"/>
            <a:chOff x="5608545" y="769923"/>
            <a:chExt cx="3852398" cy="1156303"/>
          </a:xfrm>
        </p:grpSpPr>
        <p:sp>
          <p:nvSpPr>
            <p:cNvPr id="13" name="テキスト ボックス 12"/>
            <p:cNvSpPr txBox="1"/>
            <p:nvPr/>
          </p:nvSpPr>
          <p:spPr>
            <a:xfrm>
              <a:off x="5698375" y="769923"/>
              <a:ext cx="1569660"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ガスドラッグ</a:t>
              </a:r>
              <a:endParaRPr kumimoji="1" lang="ja-JP" altLang="en-US" dirty="0">
                <a:latin typeface="ヒラギノ角ゴ Pro W3"/>
                <a:ea typeface="ヒラギノ角ゴ Pro W3"/>
                <a:cs typeface="ヒラギノ角ゴ Pro W3"/>
              </a:endParaRPr>
            </a:p>
          </p:txBody>
        </p:sp>
        <p:sp>
          <p:nvSpPr>
            <p:cNvPr id="14" name="テキスト ボックス 13"/>
            <p:cNvSpPr txBox="1"/>
            <p:nvPr/>
          </p:nvSpPr>
          <p:spPr>
            <a:xfrm>
              <a:off x="5698375" y="1153445"/>
              <a:ext cx="376256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ポインティング</a:t>
              </a:r>
              <a:r>
                <a:rPr kumimoji="1" lang="en-US" altLang="ja-JP" dirty="0" smtClean="0">
                  <a:latin typeface="ヒラギノ角ゴ Pro W3"/>
                  <a:ea typeface="ヒラギノ角ゴ Pro W3"/>
                  <a:cs typeface="ヒラギノ角ゴ Pro W3"/>
                </a:rPr>
                <a:t>−</a:t>
              </a:r>
              <a:r>
                <a:rPr kumimoji="1" lang="ja-JP" altLang="en-US" dirty="0" smtClean="0">
                  <a:latin typeface="ヒラギノ角ゴ Pro W3"/>
                  <a:ea typeface="ヒラギノ角ゴ Pro W3"/>
                  <a:cs typeface="ヒラギノ角ゴ Pro W3"/>
                </a:rPr>
                <a:t>ロバートソン効果</a:t>
              </a:r>
              <a:endParaRPr kumimoji="1" lang="ja-JP" altLang="en-US" dirty="0">
                <a:latin typeface="ヒラギノ角ゴ Pro W3"/>
                <a:ea typeface="ヒラギノ角ゴ Pro W3"/>
                <a:cs typeface="ヒラギノ角ゴ Pro W3"/>
              </a:endParaRPr>
            </a:p>
          </p:txBody>
        </p:sp>
        <p:sp>
          <p:nvSpPr>
            <p:cNvPr id="15" name="テキスト ボックス 14"/>
            <p:cNvSpPr txBox="1"/>
            <p:nvPr/>
          </p:nvSpPr>
          <p:spPr>
            <a:xfrm>
              <a:off x="5698375" y="1556894"/>
              <a:ext cx="87716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輻射圧</a:t>
              </a:r>
              <a:endParaRPr kumimoji="1" lang="ja-JP" altLang="en-US" dirty="0">
                <a:latin typeface="ヒラギノ角ゴ Pro W3"/>
                <a:ea typeface="ヒラギノ角ゴ Pro W3"/>
                <a:cs typeface="ヒラギノ角ゴ Pro W3"/>
              </a:endParaRPr>
            </a:p>
          </p:txBody>
        </p:sp>
        <p:sp>
          <p:nvSpPr>
            <p:cNvPr id="16" name="左中かっこ 15"/>
            <p:cNvSpPr/>
            <p:nvPr/>
          </p:nvSpPr>
          <p:spPr>
            <a:xfrm>
              <a:off x="5608545" y="818231"/>
              <a:ext cx="179660" cy="1107995"/>
            </a:xfrm>
            <a:prstGeom prst="leftBrace">
              <a:avLst>
                <a:gd name="adj1" fmla="val 27834"/>
                <a:gd name="adj2" fmla="val 50576"/>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grpSp>
      <p:sp>
        <p:nvSpPr>
          <p:cNvPr id="18" name="テキスト ボックス 17"/>
          <p:cNvSpPr txBox="1"/>
          <p:nvPr/>
        </p:nvSpPr>
        <p:spPr>
          <a:xfrm>
            <a:off x="4230582" y="2346782"/>
            <a:ext cx="5025222"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によって円環か</a:t>
            </a:r>
            <a:r>
              <a:rPr lang="ja-JP" altLang="en-US" dirty="0" smtClean="0">
                <a:latin typeface="ヒラギノ角ゴ Pro W3"/>
                <a:ea typeface="ヒラギノ角ゴ Pro W3"/>
                <a:cs typeface="ヒラギノ角ゴ Pro W3"/>
              </a:rPr>
              <a:t>ら天体が取り除かれないとき、</a:t>
            </a:r>
            <a:endParaRPr kumimoji="1" lang="ja-JP" altLang="en-US" dirty="0">
              <a:latin typeface="ヒラギノ角ゴ Pro W3"/>
              <a:ea typeface="ヒラギノ角ゴ Pro W3"/>
              <a:cs typeface="ヒラギノ角ゴ Pro W3"/>
            </a:endParaRPr>
          </a:p>
        </p:txBody>
      </p:sp>
      <p:sp>
        <p:nvSpPr>
          <p:cNvPr id="19" name="テキスト ボックス 18"/>
          <p:cNvSpPr txBox="1"/>
          <p:nvPr/>
        </p:nvSpPr>
        <p:spPr>
          <a:xfrm>
            <a:off x="457200" y="775613"/>
            <a:ext cx="8012193" cy="369332"/>
          </a:xfrm>
          <a:prstGeom prst="rect">
            <a:avLst/>
          </a:prstGeom>
          <a:noFill/>
        </p:spPr>
        <p:txBody>
          <a:bodyPr wrap="none" rtlCol="0">
            <a:spAutoFit/>
          </a:bodyPr>
          <a:lstStyle/>
          <a:p>
            <a:r>
              <a:rPr lang="ja-JP" altLang="en-US" dirty="0">
                <a:latin typeface="ヒラギノ角ゴ Pro W3"/>
                <a:ea typeface="ヒラギノ角ゴ Pro W3"/>
                <a:cs typeface="ヒラギノ角ゴ Pro W3"/>
              </a:rPr>
              <a:t>細い円環内を</a:t>
            </a:r>
            <a:r>
              <a:rPr kumimoji="1" lang="ja-JP" altLang="en-US" dirty="0" smtClean="0">
                <a:latin typeface="ヒラギノ角ゴ Pro W3"/>
                <a:ea typeface="ヒラギノ角ゴ Pro W3"/>
                <a:cs typeface="ヒラギノ角ゴ Pro W3"/>
              </a:rPr>
              <a:t>中心星まわりに</a:t>
            </a:r>
            <a:r>
              <a:rPr lang="ja-JP" altLang="en-US" dirty="0" smtClean="0">
                <a:latin typeface="ヒラギノ角ゴ Pro W3"/>
                <a:ea typeface="ヒラギノ角ゴ Pro W3"/>
                <a:cs typeface="ヒラギノ角ゴ Pro W3"/>
              </a:rPr>
              <a:t>ケプラー</a:t>
            </a:r>
            <a:r>
              <a:rPr kumimoji="1" lang="ja-JP" altLang="en-US" dirty="0" smtClean="0">
                <a:latin typeface="ヒラギノ角ゴ Pro W3"/>
                <a:ea typeface="ヒラギノ角ゴ Pro W3"/>
                <a:cs typeface="ヒラギノ角ゴ Pro W3"/>
              </a:rPr>
              <a:t>運動している天体の質量分布を考える</a:t>
            </a:r>
            <a:endParaRPr kumimoji="1" lang="ja-JP" altLang="en-US" dirty="0">
              <a:latin typeface="ヒラギノ角ゴ Pro W3"/>
              <a:ea typeface="ヒラギノ角ゴ Pro W3"/>
              <a:cs typeface="ヒラギノ角ゴ Pro W3"/>
            </a:endParaRPr>
          </a:p>
        </p:txBody>
      </p:sp>
      <p:sp>
        <p:nvSpPr>
          <p:cNvPr id="20" name="テキスト ボックス 19"/>
          <p:cNvSpPr txBox="1"/>
          <p:nvPr/>
        </p:nvSpPr>
        <p:spPr>
          <a:xfrm>
            <a:off x="457200" y="1338146"/>
            <a:ext cx="8019119"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この質量分布は天体同士の衝突による合体または破壊によって時間進化する</a:t>
            </a:r>
            <a:endParaRPr kumimoji="1" lang="ja-JP" altLang="en-US" dirty="0">
              <a:latin typeface="ヒラギノ角ゴ Pro W3"/>
              <a:ea typeface="ヒラギノ角ゴ Pro W3"/>
              <a:cs typeface="ヒラギノ角ゴ Pro W3"/>
            </a:endParaRPr>
          </a:p>
        </p:txBody>
      </p:sp>
      <p:grpSp>
        <p:nvGrpSpPr>
          <p:cNvPr id="22" name="図形グループ 21"/>
          <p:cNvGrpSpPr/>
          <p:nvPr/>
        </p:nvGrpSpPr>
        <p:grpSpPr>
          <a:xfrm>
            <a:off x="457200" y="3295389"/>
            <a:ext cx="6614047" cy="667910"/>
            <a:chOff x="639362" y="3201634"/>
            <a:chExt cx="6614047" cy="667910"/>
          </a:xfrm>
        </p:grpSpPr>
        <p:sp>
          <p:nvSpPr>
            <p:cNvPr id="7" name="テキスト ボックス 6"/>
            <p:cNvSpPr txBox="1"/>
            <p:nvPr/>
          </p:nvSpPr>
          <p:spPr>
            <a:xfrm>
              <a:off x="639362" y="3318395"/>
              <a:ext cx="1569660"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質量保存の式</a:t>
              </a:r>
              <a:endParaRPr kumimoji="1" lang="ja-JP" altLang="en-US" dirty="0">
                <a:latin typeface="ヒラギノ角ゴ Pro W3"/>
                <a:ea typeface="ヒラギノ角ゴ Pro W3"/>
                <a:cs typeface="ヒラギノ角ゴ Pro W3"/>
              </a:endParaRPr>
            </a:p>
          </p:txBody>
        </p:sp>
        <p:pic>
          <p:nvPicPr>
            <p:cNvPr id="12" name="図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8852" y="3201634"/>
              <a:ext cx="3270155" cy="667910"/>
            </a:xfrm>
            <a:prstGeom prst="rect">
              <a:avLst/>
            </a:prstGeom>
          </p:spPr>
        </p:pic>
        <p:sp>
          <p:nvSpPr>
            <p:cNvPr id="21" name="テキスト ボックス 20"/>
            <p:cNvSpPr txBox="1"/>
            <p:nvPr/>
          </p:nvSpPr>
          <p:spPr>
            <a:xfrm>
              <a:off x="5683749" y="3318395"/>
              <a:ext cx="1569660" cy="369332"/>
            </a:xfrm>
            <a:prstGeom prst="rect">
              <a:avLst/>
            </a:prstGeom>
            <a:noFill/>
          </p:spPr>
          <p:txBody>
            <a:bodyPr wrap="none" rtlCol="0">
              <a:spAutoFit/>
            </a:bodyPr>
            <a:lstStyle/>
            <a:p>
              <a:r>
                <a:rPr lang="ja-JP" altLang="en-US" dirty="0">
                  <a:latin typeface="ヒラギノ角ゴ Pro W3"/>
                  <a:ea typeface="ヒラギノ角ゴ Pro W3"/>
                  <a:cs typeface="ヒラギノ角ゴ Pro W3"/>
                </a:rPr>
                <a:t>は有効で</a:t>
              </a:r>
              <a:r>
                <a:rPr lang="ja-JP" altLang="en-US" dirty="0" smtClean="0">
                  <a:latin typeface="ヒラギノ角ゴ Pro W3"/>
                  <a:ea typeface="ヒラギノ角ゴ Pro W3"/>
                  <a:cs typeface="ヒラギノ角ゴ Pro W3"/>
                </a:rPr>
                <a:t>ある</a:t>
              </a:r>
              <a:endParaRPr lang="ja-JP" altLang="en-US" dirty="0">
                <a:latin typeface="ヒラギノ角ゴ Pro W3"/>
                <a:ea typeface="ヒラギノ角ゴ Pro W3"/>
                <a:cs typeface="ヒラギノ角ゴ Pro W3"/>
              </a:endParaRPr>
            </a:p>
          </p:txBody>
        </p:sp>
      </p:grpSp>
      <p:grpSp>
        <p:nvGrpSpPr>
          <p:cNvPr id="41" name="図形グループ 40"/>
          <p:cNvGrpSpPr/>
          <p:nvPr/>
        </p:nvGrpSpPr>
        <p:grpSpPr>
          <a:xfrm>
            <a:off x="547030" y="5458665"/>
            <a:ext cx="8020257" cy="369332"/>
            <a:chOff x="547030" y="5509805"/>
            <a:chExt cx="8020257" cy="369332"/>
          </a:xfrm>
        </p:grpSpPr>
        <p:grpSp>
          <p:nvGrpSpPr>
            <p:cNvPr id="37" name="図形グループ 36"/>
            <p:cNvGrpSpPr/>
            <p:nvPr/>
          </p:nvGrpSpPr>
          <p:grpSpPr>
            <a:xfrm>
              <a:off x="547030" y="5509805"/>
              <a:ext cx="8020257" cy="369332"/>
              <a:chOff x="495058" y="5142350"/>
              <a:chExt cx="8020257" cy="369332"/>
            </a:xfrm>
          </p:grpSpPr>
          <p:pic>
            <p:nvPicPr>
              <p:cNvPr id="35" name="図 3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058" y="5187809"/>
                <a:ext cx="689004" cy="307146"/>
              </a:xfrm>
              <a:prstGeom prst="rect">
                <a:avLst/>
              </a:prstGeom>
            </p:spPr>
          </p:pic>
          <p:sp>
            <p:nvSpPr>
              <p:cNvPr id="36" name="テキスト ボックス 35"/>
              <p:cNvSpPr txBox="1"/>
              <p:nvPr/>
            </p:nvSpPr>
            <p:spPr>
              <a:xfrm>
                <a:off x="1175538" y="5142350"/>
                <a:ext cx="7339777"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は天体同士の衝突により生成されるため、衝突確率</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に比例する</a:t>
                </a:r>
                <a:endParaRPr kumimoji="1" lang="ja-JP" altLang="en-US" dirty="0">
                  <a:latin typeface="ヒラギノ角ゴ Pro W3"/>
                  <a:ea typeface="ヒラギノ角ゴ Pro W3"/>
                  <a:cs typeface="ヒラギノ角ゴ Pro W3"/>
                </a:endParaRPr>
              </a:p>
            </p:txBody>
          </p:sp>
        </p:grpSp>
        <p:pic>
          <p:nvPicPr>
            <p:cNvPr id="39" name="図 3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3210" y="5556221"/>
              <a:ext cx="518669" cy="282083"/>
            </a:xfrm>
            <a:prstGeom prst="rect">
              <a:avLst/>
            </a:prstGeom>
          </p:spPr>
        </p:pic>
      </p:grpSp>
    </p:spTree>
    <p:extLst>
      <p:ext uri="{BB962C8B-B14F-4D97-AF65-F5344CB8AC3E}">
        <p14:creationId xmlns:p14="http://schemas.microsoft.com/office/powerpoint/2010/main" val="10937932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基礎方程式</a:t>
            </a:r>
            <a:endParaRPr kumimoji="1" lang="ja-JP" altLang="en-US" dirty="0"/>
          </a:p>
        </p:txBody>
      </p:sp>
      <p:sp>
        <p:nvSpPr>
          <p:cNvPr id="17" name="テキスト ボックス 16"/>
          <p:cNvSpPr txBox="1"/>
          <p:nvPr/>
        </p:nvSpPr>
        <p:spPr>
          <a:xfrm>
            <a:off x="5579895" y="2176184"/>
            <a:ext cx="3302482" cy="646331"/>
          </a:xfrm>
          <a:prstGeom prst="rect">
            <a:avLst/>
          </a:prstGeom>
          <a:noFill/>
        </p:spPr>
        <p:txBody>
          <a:bodyPr wrap="none" rtlCol="0">
            <a:spAutoFit/>
          </a:bodyPr>
          <a:lstStyle/>
          <a:p>
            <a:r>
              <a:rPr kumimoji="1" lang="en-US" altLang="ja-JP" dirty="0" err="1" smtClean="0">
                <a:latin typeface="Helvetica"/>
                <a:ea typeface="ヒラギノ角ゴ Pro W3"/>
                <a:cs typeface="Helvetica"/>
              </a:rPr>
              <a:t>Greenzweig</a:t>
            </a:r>
            <a:r>
              <a:rPr kumimoji="1" lang="en-US" altLang="ja-JP" dirty="0" smtClean="0">
                <a:latin typeface="Helvetica"/>
                <a:ea typeface="ヒラギノ角ゴ Pro W3"/>
                <a:cs typeface="Helvetica"/>
              </a:rPr>
              <a:t> &amp; </a:t>
            </a:r>
            <a:r>
              <a:rPr kumimoji="1" lang="en-US" altLang="ja-JP" dirty="0" err="1" smtClean="0">
                <a:latin typeface="Helvetica"/>
                <a:ea typeface="ヒラギノ角ゴ Pro W3"/>
                <a:cs typeface="Helvetica"/>
              </a:rPr>
              <a:t>Lissauer</a:t>
            </a:r>
            <a:r>
              <a:rPr kumimoji="1" lang="en-US" altLang="ja-JP" dirty="0" smtClean="0">
                <a:latin typeface="Helvetica"/>
                <a:ea typeface="ヒラギノ角ゴ Pro W3"/>
                <a:cs typeface="Helvetica"/>
              </a:rPr>
              <a:t> (1992) </a:t>
            </a:r>
          </a:p>
          <a:p>
            <a:r>
              <a:rPr lang="en-US" altLang="ja-JP" dirty="0" smtClean="0">
                <a:latin typeface="Helvetica"/>
                <a:ea typeface="ヒラギノ角ゴ Pro W3"/>
                <a:cs typeface="Helvetica"/>
              </a:rPr>
              <a:t>or </a:t>
            </a:r>
            <a:r>
              <a:rPr lang="en-US" altLang="ja-JP" dirty="0" err="1" smtClean="0">
                <a:latin typeface="Helvetica"/>
                <a:ea typeface="ヒラギノ角ゴ Pro W3"/>
                <a:cs typeface="Helvetica"/>
              </a:rPr>
              <a:t>Inaba</a:t>
            </a:r>
            <a:r>
              <a:rPr lang="en-US" altLang="ja-JP" dirty="0" smtClean="0">
                <a:latin typeface="Helvetica"/>
                <a:ea typeface="ヒラギノ角ゴ Pro W3"/>
                <a:cs typeface="Helvetica"/>
              </a:rPr>
              <a:t> et al. (2001)</a:t>
            </a:r>
            <a:endParaRPr kumimoji="1" lang="ja-JP" altLang="en-US" dirty="0">
              <a:latin typeface="Helvetica"/>
              <a:ea typeface="ヒラギノ角ゴ Pro W3"/>
              <a:cs typeface="Helvetica"/>
            </a:endParaRPr>
          </a:p>
        </p:txBody>
      </p:sp>
      <p:sp>
        <p:nvSpPr>
          <p:cNvPr id="27" name="テキスト ボックス 26"/>
          <p:cNvSpPr txBox="1"/>
          <p:nvPr/>
        </p:nvSpPr>
        <p:spPr>
          <a:xfrm>
            <a:off x="5704999" y="827703"/>
            <a:ext cx="3380292" cy="646331"/>
          </a:xfrm>
          <a:prstGeom prst="rect">
            <a:avLst/>
          </a:prstGeom>
          <a:noFill/>
        </p:spPr>
        <p:txBody>
          <a:bodyPr wrap="square" rtlCol="0">
            <a:spAutoFit/>
          </a:bodyPr>
          <a:lstStyle/>
          <a:p>
            <a:r>
              <a:rPr kumimoji="1" lang="ja-JP" altLang="en-US" dirty="0" smtClean="0">
                <a:latin typeface="ヒラギノ角ゴ Pro W3"/>
                <a:ea typeface="ヒラギノ角ゴ Pro W3"/>
                <a:cs typeface="ヒラギノ角ゴ Pro W3"/>
              </a:rPr>
              <a:t>重力フォーカシングを無視できる程度の高速衝突を考える</a:t>
            </a:r>
            <a:endParaRPr kumimoji="1" lang="ja-JP" altLang="en-US" dirty="0">
              <a:latin typeface="ヒラギノ角ゴ Pro W3"/>
              <a:ea typeface="ヒラギノ角ゴ Pro W3"/>
              <a:cs typeface="ヒラギノ角ゴ Pro W3"/>
            </a:endParaRPr>
          </a:p>
        </p:txBody>
      </p:sp>
      <p:grpSp>
        <p:nvGrpSpPr>
          <p:cNvPr id="52" name="図形グループ 51"/>
          <p:cNvGrpSpPr/>
          <p:nvPr/>
        </p:nvGrpSpPr>
        <p:grpSpPr>
          <a:xfrm>
            <a:off x="821505" y="1541759"/>
            <a:ext cx="5724236" cy="1103605"/>
            <a:chOff x="851201" y="1505303"/>
            <a:chExt cx="5724236" cy="1103605"/>
          </a:xfrm>
        </p:grpSpPr>
        <p:grpSp>
          <p:nvGrpSpPr>
            <p:cNvPr id="46" name="図形グループ 45"/>
            <p:cNvGrpSpPr/>
            <p:nvPr/>
          </p:nvGrpSpPr>
          <p:grpSpPr>
            <a:xfrm>
              <a:off x="851201" y="1505303"/>
              <a:ext cx="5724236" cy="1103605"/>
              <a:chOff x="851201" y="1505303"/>
              <a:chExt cx="5724236" cy="1103605"/>
            </a:xfrm>
          </p:grpSpPr>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01" y="1505303"/>
                <a:ext cx="5724236" cy="680195"/>
              </a:xfrm>
              <a:prstGeom prst="rect">
                <a:avLst/>
              </a:prstGeom>
            </p:spPr>
          </p:pic>
          <p:sp>
            <p:nvSpPr>
              <p:cNvPr id="54" name="テキスト ボックス 53"/>
              <p:cNvSpPr txBox="1"/>
              <p:nvPr/>
            </p:nvSpPr>
            <p:spPr>
              <a:xfrm>
                <a:off x="1802420" y="2093562"/>
                <a:ext cx="133882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幾何断面積</a:t>
                </a:r>
                <a:endParaRPr kumimoji="1" lang="ja-JP" altLang="en-US" dirty="0">
                  <a:latin typeface="ヒラギノ角ゴ Pro W3"/>
                  <a:ea typeface="ヒラギノ角ゴ Pro W3"/>
                  <a:cs typeface="ヒラギノ角ゴ Pro W3"/>
                </a:endParaRPr>
              </a:p>
            </p:txBody>
          </p:sp>
          <p:cxnSp>
            <p:nvCxnSpPr>
              <p:cNvPr id="50" name="直線コネクタ 49"/>
              <p:cNvCxnSpPr/>
              <p:nvPr/>
            </p:nvCxnSpPr>
            <p:spPr>
              <a:xfrm>
                <a:off x="3324123" y="2239576"/>
                <a:ext cx="740249" cy="0"/>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43" name="テキスト ボックス 42"/>
              <p:cNvSpPr txBox="1"/>
              <p:nvPr/>
            </p:nvSpPr>
            <p:spPr>
              <a:xfrm>
                <a:off x="3183867" y="2239576"/>
                <a:ext cx="1107996"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補正因子</a:t>
                </a:r>
                <a:endParaRPr kumimoji="1" lang="ja-JP" altLang="en-US" dirty="0">
                  <a:latin typeface="ヒラギノ角ゴ Pro W3"/>
                  <a:ea typeface="ヒラギノ角ゴ Pro W3"/>
                  <a:cs typeface="ヒラギノ角ゴ Pro W3"/>
                </a:endParaRPr>
              </a:p>
            </p:txBody>
          </p:sp>
        </p:grpSp>
        <p:cxnSp>
          <p:nvCxnSpPr>
            <p:cNvPr id="53" name="直線コネクタ 52"/>
            <p:cNvCxnSpPr/>
            <p:nvPr/>
          </p:nvCxnSpPr>
          <p:spPr>
            <a:xfrm>
              <a:off x="1660198" y="2087176"/>
              <a:ext cx="1595927"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5</a:t>
            </a:fld>
            <a:endParaRPr kumimoji="1" lang="ja-JP" altLang="en-US" dirty="0"/>
          </a:p>
        </p:txBody>
      </p:sp>
      <p:grpSp>
        <p:nvGrpSpPr>
          <p:cNvPr id="16" name="図形グループ 15"/>
          <p:cNvGrpSpPr/>
          <p:nvPr/>
        </p:nvGrpSpPr>
        <p:grpSpPr>
          <a:xfrm>
            <a:off x="350611" y="957435"/>
            <a:ext cx="4877025" cy="369332"/>
            <a:chOff x="758626" y="1005741"/>
            <a:chExt cx="4877025" cy="369332"/>
          </a:xfrm>
        </p:grpSpPr>
        <p:grpSp>
          <p:nvGrpSpPr>
            <p:cNvPr id="12" name="図形グループ 11"/>
            <p:cNvGrpSpPr/>
            <p:nvPr/>
          </p:nvGrpSpPr>
          <p:grpSpPr>
            <a:xfrm>
              <a:off x="758626" y="1005741"/>
              <a:ext cx="4877025" cy="369332"/>
              <a:chOff x="758626" y="1005741"/>
              <a:chExt cx="4877025" cy="369332"/>
            </a:xfrm>
          </p:grpSpPr>
          <p:sp>
            <p:nvSpPr>
              <p:cNvPr id="11" name="テキスト ボックス 10"/>
              <p:cNvSpPr txBox="1"/>
              <p:nvPr/>
            </p:nvSpPr>
            <p:spPr>
              <a:xfrm>
                <a:off x="758626" y="1005741"/>
                <a:ext cx="4877025" cy="369332"/>
              </a:xfrm>
              <a:prstGeom prst="rect">
                <a:avLst/>
              </a:prstGeom>
              <a:noFill/>
            </p:spPr>
            <p:txBody>
              <a:bodyPr wrap="none" rtlCol="0">
                <a:spAutoFit/>
              </a:bodyPr>
              <a:lstStyle/>
              <a:p>
                <a:r>
                  <a:rPr lang="ja-JP" altLang="en-US" dirty="0">
                    <a:latin typeface="ヒラギノ角ゴ Pro W3"/>
                    <a:ea typeface="ヒラギノ角ゴ Pro W3"/>
                    <a:cs typeface="ヒラギノ角ゴ Pro W3"/>
                  </a:rPr>
                  <a:t>２つの</a:t>
                </a:r>
                <a:r>
                  <a:rPr lang="ja-JP" altLang="en-US" dirty="0" smtClean="0">
                    <a:latin typeface="ヒラギノ角ゴ Pro W3"/>
                    <a:ea typeface="ヒラギノ角ゴ Pro W3"/>
                    <a:cs typeface="ヒラギノ角ゴ Pro W3"/>
                  </a:rPr>
                  <a:t>天体</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　　と</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の衝突確率</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は、</a:t>
                </a:r>
                <a:endParaRPr kumimoji="1" lang="ja-JP" altLang="en-US" dirty="0">
                  <a:latin typeface="ヒラギノ角ゴ Pro W3"/>
                  <a:ea typeface="ヒラギノ角ゴ Pro W3"/>
                  <a:cs typeface="ヒラギノ角ゴ Pro W3"/>
                </a:endParaRPr>
              </a:p>
            </p:txBody>
          </p:sp>
          <p:pic>
            <p:nvPicPr>
              <p:cNvPr id="10" name="図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387" y="1060917"/>
                <a:ext cx="534340" cy="290606"/>
              </a:xfrm>
              <a:prstGeom prst="rect">
                <a:avLst/>
              </a:prstGeom>
            </p:spPr>
          </p:pic>
        </p:grpSp>
        <p:pic>
          <p:nvPicPr>
            <p:cNvPr id="13" name="図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213" y="1105291"/>
              <a:ext cx="427349" cy="218644"/>
            </a:xfrm>
            <a:prstGeom prst="rect">
              <a:avLst/>
            </a:prstGeom>
          </p:spPr>
        </p:pic>
        <p:pic>
          <p:nvPicPr>
            <p:cNvPr id="14" name="図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7723" y="1105291"/>
              <a:ext cx="437287" cy="218644"/>
            </a:xfrm>
            <a:prstGeom prst="rect">
              <a:avLst/>
            </a:prstGeom>
          </p:spPr>
        </p:pic>
      </p:grpSp>
      <p:grpSp>
        <p:nvGrpSpPr>
          <p:cNvPr id="19" name="図形グループ 18"/>
          <p:cNvGrpSpPr/>
          <p:nvPr/>
        </p:nvGrpSpPr>
        <p:grpSpPr>
          <a:xfrm>
            <a:off x="1149466" y="2918877"/>
            <a:ext cx="7349456" cy="1061469"/>
            <a:chOff x="1149466" y="2918877"/>
            <a:chExt cx="7349456" cy="1061469"/>
          </a:xfrm>
        </p:grpSpPr>
        <p:sp>
          <p:nvSpPr>
            <p:cNvPr id="15" name="角丸四角形 14"/>
            <p:cNvSpPr/>
            <p:nvPr/>
          </p:nvSpPr>
          <p:spPr>
            <a:xfrm>
              <a:off x="2087546" y="2918877"/>
              <a:ext cx="6411376" cy="1061469"/>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8" name="図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8712" y="3517893"/>
              <a:ext cx="3196459" cy="385924"/>
            </a:xfrm>
            <a:prstGeom prst="rect">
              <a:avLst/>
            </a:prstGeom>
          </p:spPr>
        </p:pic>
        <p:pic>
          <p:nvPicPr>
            <p:cNvPr id="18" name="図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1605" y="3551984"/>
              <a:ext cx="1618013" cy="342094"/>
            </a:xfrm>
            <a:prstGeom prst="rect">
              <a:avLst/>
            </a:prstGeom>
          </p:spPr>
        </p:pic>
        <p:grpSp>
          <p:nvGrpSpPr>
            <p:cNvPr id="22" name="図形グループ 21"/>
            <p:cNvGrpSpPr/>
            <p:nvPr/>
          </p:nvGrpSpPr>
          <p:grpSpPr>
            <a:xfrm>
              <a:off x="2261605" y="3006746"/>
              <a:ext cx="3940763" cy="369332"/>
              <a:chOff x="1499803" y="2517987"/>
              <a:chExt cx="3940763" cy="369332"/>
            </a:xfrm>
          </p:grpSpPr>
          <p:pic>
            <p:nvPicPr>
              <p:cNvPr id="20" name="図 1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9803" y="2591063"/>
                <a:ext cx="161344" cy="237270"/>
              </a:xfrm>
              <a:prstGeom prst="rect">
                <a:avLst/>
              </a:prstGeom>
            </p:spPr>
          </p:pic>
          <p:sp>
            <p:nvSpPr>
              <p:cNvPr id="21" name="テキスト ボックス 20"/>
              <p:cNvSpPr txBox="1"/>
              <p:nvPr/>
            </p:nvSpPr>
            <p:spPr>
              <a:xfrm>
                <a:off x="1661147" y="2517987"/>
                <a:ext cx="3779419"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相対軌道傾斜角と相対離心率の比</a:t>
                </a:r>
                <a:endParaRPr kumimoji="1" lang="ja-JP" altLang="en-US" dirty="0">
                  <a:latin typeface="ヒラギノ角ゴ Pro W3"/>
                  <a:ea typeface="ヒラギノ角ゴ Pro W3"/>
                  <a:cs typeface="ヒラギノ角ゴ Pro W3"/>
                </a:endParaRPr>
              </a:p>
            </p:txBody>
          </p:sp>
        </p:grpSp>
        <p:sp>
          <p:nvSpPr>
            <p:cNvPr id="23" name="テキスト ボックス 22"/>
            <p:cNvSpPr txBox="1"/>
            <p:nvPr/>
          </p:nvSpPr>
          <p:spPr>
            <a:xfrm>
              <a:off x="1149466" y="3006746"/>
              <a:ext cx="761747" cy="369332"/>
            </a:xfrm>
            <a:prstGeom prst="rect">
              <a:avLst/>
            </a:prstGeom>
            <a:noFill/>
          </p:spPr>
          <p:txBody>
            <a:bodyPr wrap="none" rtlCol="0">
              <a:spAutoFit/>
            </a:bodyPr>
            <a:lstStyle/>
            <a:p>
              <a:r>
                <a:rPr kumimoji="1" lang="ja-JP" altLang="en-US" dirty="0" smtClean="0"/>
                <a:t>ここで</a:t>
              </a:r>
              <a:endParaRPr kumimoji="1" lang="ja-JP" altLang="en-US" dirty="0"/>
            </a:p>
          </p:txBody>
        </p:sp>
        <p:grpSp>
          <p:nvGrpSpPr>
            <p:cNvPr id="26" name="図形グループ 25"/>
            <p:cNvGrpSpPr/>
            <p:nvPr/>
          </p:nvGrpSpPr>
          <p:grpSpPr>
            <a:xfrm>
              <a:off x="6400404" y="3006746"/>
              <a:ext cx="2098518" cy="369332"/>
              <a:chOff x="5794647" y="2934834"/>
              <a:chExt cx="2098518" cy="369332"/>
            </a:xfrm>
          </p:grpSpPr>
          <p:pic>
            <p:nvPicPr>
              <p:cNvPr id="24" name="図 23"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94647" y="3030045"/>
                <a:ext cx="165947" cy="230483"/>
              </a:xfrm>
              <a:prstGeom prst="rect">
                <a:avLst/>
              </a:prstGeom>
            </p:spPr>
          </p:pic>
          <p:sp>
            <p:nvSpPr>
              <p:cNvPr id="25" name="テキスト ボックス 24"/>
              <p:cNvSpPr txBox="1"/>
              <p:nvPr/>
            </p:nvSpPr>
            <p:spPr>
              <a:xfrm>
                <a:off x="5951608" y="2934834"/>
                <a:ext cx="1941557"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天体の物質密度</a:t>
                </a:r>
                <a:endParaRPr kumimoji="1" lang="ja-JP" altLang="en-US" dirty="0">
                  <a:latin typeface="ヒラギノ角ゴ Pro W3"/>
                  <a:ea typeface="ヒラギノ角ゴ Pro W3"/>
                  <a:cs typeface="ヒラギノ角ゴ Pro W3"/>
                </a:endParaRPr>
              </a:p>
            </p:txBody>
          </p:sp>
        </p:grpSp>
      </p:grpSp>
      <p:grpSp>
        <p:nvGrpSpPr>
          <p:cNvPr id="56" name="図形グループ 55"/>
          <p:cNvGrpSpPr/>
          <p:nvPr/>
        </p:nvGrpSpPr>
        <p:grpSpPr>
          <a:xfrm>
            <a:off x="350611" y="4421848"/>
            <a:ext cx="8681018" cy="838536"/>
            <a:chOff x="350611" y="4354943"/>
            <a:chExt cx="8681018" cy="838536"/>
          </a:xfrm>
        </p:grpSpPr>
        <p:grpSp>
          <p:nvGrpSpPr>
            <p:cNvPr id="40" name="図形グループ 39"/>
            <p:cNvGrpSpPr/>
            <p:nvPr/>
          </p:nvGrpSpPr>
          <p:grpSpPr>
            <a:xfrm>
              <a:off x="457200" y="4354943"/>
              <a:ext cx="8574429" cy="369332"/>
              <a:chOff x="872684" y="4563128"/>
              <a:chExt cx="8574429" cy="369332"/>
            </a:xfrm>
          </p:grpSpPr>
          <p:grpSp>
            <p:nvGrpSpPr>
              <p:cNvPr id="35" name="図形グループ 34"/>
              <p:cNvGrpSpPr/>
              <p:nvPr/>
            </p:nvGrpSpPr>
            <p:grpSpPr>
              <a:xfrm>
                <a:off x="872684" y="4563128"/>
                <a:ext cx="4445451" cy="369332"/>
                <a:chOff x="872684" y="4563128"/>
                <a:chExt cx="4445451" cy="369332"/>
              </a:xfrm>
            </p:grpSpPr>
            <p:pic>
              <p:nvPicPr>
                <p:cNvPr id="30" name="図 29"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6108" y="4563128"/>
                  <a:ext cx="1514730" cy="316807"/>
                </a:xfrm>
                <a:prstGeom prst="rect">
                  <a:avLst/>
                </a:prstGeom>
              </p:spPr>
            </p:pic>
            <p:pic>
              <p:nvPicPr>
                <p:cNvPr id="31" name="図 3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84" y="4661291"/>
                  <a:ext cx="427349" cy="218644"/>
                </a:xfrm>
                <a:prstGeom prst="rect">
                  <a:avLst/>
                </a:prstGeom>
              </p:spPr>
            </p:pic>
            <p:sp>
              <p:nvSpPr>
                <p:cNvPr id="32" name="テキスト ボックス 31"/>
                <p:cNvSpPr txBox="1"/>
                <p:nvPr/>
              </p:nvSpPr>
              <p:spPr>
                <a:xfrm>
                  <a:off x="1245881" y="4563128"/>
                  <a:ext cx="646331"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から</a:t>
                  </a:r>
                  <a:endParaRPr kumimoji="1" lang="ja-JP" altLang="en-US" dirty="0">
                    <a:latin typeface="ヒラギノ角ゴ Pro W3"/>
                    <a:ea typeface="ヒラギノ角ゴ Pro W3"/>
                    <a:cs typeface="ヒラギノ角ゴ Pro W3"/>
                  </a:endParaRPr>
                </a:p>
              </p:txBody>
            </p:sp>
            <p:sp>
              <p:nvSpPr>
                <p:cNvPr id="34" name="テキスト ボックス 33"/>
                <p:cNvSpPr txBox="1"/>
                <p:nvPr/>
              </p:nvSpPr>
              <p:spPr>
                <a:xfrm>
                  <a:off x="3286810" y="4563128"/>
                  <a:ext cx="2031325"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の範囲の天体と、</a:t>
                  </a:r>
                  <a:endParaRPr kumimoji="1" lang="ja-JP" altLang="en-US" dirty="0">
                    <a:latin typeface="ヒラギノ角ゴ Pro W3"/>
                    <a:ea typeface="ヒラギノ角ゴ Pro W3"/>
                    <a:cs typeface="ヒラギノ角ゴ Pro W3"/>
                  </a:endParaRPr>
                </a:p>
              </p:txBody>
            </p:sp>
          </p:grpSp>
          <p:pic>
            <p:nvPicPr>
              <p:cNvPr id="36" name="図 35"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1721" y="4577631"/>
                <a:ext cx="1497158" cy="311097"/>
              </a:xfrm>
              <a:prstGeom prst="rect">
                <a:avLst/>
              </a:prstGeom>
            </p:spPr>
          </p:pic>
          <p:pic>
            <p:nvPicPr>
              <p:cNvPr id="37" name="図 3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5226" y="4661291"/>
                <a:ext cx="437287" cy="218644"/>
              </a:xfrm>
              <a:prstGeom prst="rect">
                <a:avLst/>
              </a:prstGeom>
            </p:spPr>
          </p:pic>
          <p:sp>
            <p:nvSpPr>
              <p:cNvPr id="38" name="テキスト ボックス 37"/>
              <p:cNvSpPr txBox="1"/>
              <p:nvPr/>
            </p:nvSpPr>
            <p:spPr>
              <a:xfrm>
                <a:off x="5539893" y="4563128"/>
                <a:ext cx="646331"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から</a:t>
                </a:r>
                <a:endParaRPr kumimoji="1" lang="ja-JP" altLang="en-US" dirty="0">
                  <a:latin typeface="ヒラギノ角ゴ Pro W3"/>
                  <a:ea typeface="ヒラギノ角ゴ Pro W3"/>
                  <a:cs typeface="ヒラギノ角ゴ Pro W3"/>
                </a:endParaRPr>
              </a:p>
            </p:txBody>
          </p:sp>
          <p:sp>
            <p:nvSpPr>
              <p:cNvPr id="39" name="テキスト ボックス 38"/>
              <p:cNvSpPr txBox="1"/>
              <p:nvPr/>
            </p:nvSpPr>
            <p:spPr>
              <a:xfrm>
                <a:off x="7646620" y="4563128"/>
                <a:ext cx="180049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の範囲の天体が</a:t>
                </a:r>
                <a:endParaRPr kumimoji="1" lang="ja-JP" altLang="en-US" dirty="0">
                  <a:latin typeface="ヒラギノ角ゴ Pro W3"/>
                  <a:ea typeface="ヒラギノ角ゴ Pro W3"/>
                  <a:cs typeface="ヒラギノ角ゴ Pro W3"/>
                </a:endParaRPr>
              </a:p>
            </p:txBody>
          </p:sp>
        </p:grpSp>
        <p:sp>
          <p:nvSpPr>
            <p:cNvPr id="41" name="テキスト ボックス 40"/>
            <p:cNvSpPr txBox="1"/>
            <p:nvPr/>
          </p:nvSpPr>
          <p:spPr>
            <a:xfrm>
              <a:off x="350611" y="4824147"/>
              <a:ext cx="3877985" cy="369332"/>
            </a:xfrm>
            <a:prstGeom prst="rect">
              <a:avLst/>
            </a:prstGeom>
            <a:noFill/>
          </p:spPr>
          <p:txBody>
            <a:bodyPr wrap="none" rtlCol="0">
              <a:spAutoFit/>
            </a:bodyPr>
            <a:lstStyle/>
            <a:p>
              <a:r>
                <a:rPr lang="ja-JP" altLang="en-US" dirty="0">
                  <a:latin typeface="ヒラギノ角ゴ Pro W3"/>
                  <a:ea typeface="ヒラギノ角ゴ Pro W3"/>
                  <a:cs typeface="ヒラギノ角ゴ Pro W3"/>
                </a:rPr>
                <a:t>単位面積</a:t>
              </a:r>
              <a:r>
                <a:rPr lang="ja-JP" altLang="en-US" dirty="0" smtClean="0">
                  <a:latin typeface="ヒラギノ角ゴ Pro W3"/>
                  <a:ea typeface="ヒラギノ角ゴ Pro W3"/>
                  <a:cs typeface="ヒラギノ角ゴ Pro W3"/>
                </a:rPr>
                <a:t>あたりに</a:t>
              </a:r>
              <a:r>
                <a:rPr kumimoji="1" lang="ja-JP" altLang="en-US" dirty="0" smtClean="0">
                  <a:latin typeface="ヒラギノ角ゴ Pro W3"/>
                  <a:ea typeface="ヒラギノ角ゴ Pro W3"/>
                  <a:cs typeface="ヒラギノ角ゴ Pro W3"/>
                </a:rPr>
                <a:t>衝突する確率は、</a:t>
              </a:r>
              <a:endParaRPr kumimoji="1" lang="ja-JP" altLang="en-US" dirty="0">
                <a:latin typeface="ヒラギノ角ゴ Pro W3"/>
                <a:ea typeface="ヒラギノ角ゴ Pro W3"/>
                <a:cs typeface="ヒラギノ角ゴ Pro W3"/>
              </a:endParaRPr>
            </a:p>
          </p:txBody>
        </p:sp>
        <p:cxnSp>
          <p:nvCxnSpPr>
            <p:cNvPr id="49" name="直線コネクタ 48"/>
            <p:cNvCxnSpPr/>
            <p:nvPr/>
          </p:nvCxnSpPr>
          <p:spPr>
            <a:xfrm flipV="1">
              <a:off x="401478" y="4724275"/>
              <a:ext cx="3971276" cy="7507"/>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a:xfrm>
              <a:off x="4729742" y="4724275"/>
              <a:ext cx="3957058"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5" name="図形グループ 44"/>
          <p:cNvGrpSpPr/>
          <p:nvPr/>
        </p:nvGrpSpPr>
        <p:grpSpPr>
          <a:xfrm>
            <a:off x="1410624" y="5612243"/>
            <a:ext cx="7111165" cy="807879"/>
            <a:chOff x="851201" y="5592454"/>
            <a:chExt cx="7111165" cy="807879"/>
          </a:xfrm>
        </p:grpSpPr>
        <p:grpSp>
          <p:nvGrpSpPr>
            <p:cNvPr id="58" name="図形グループ 57"/>
            <p:cNvGrpSpPr/>
            <p:nvPr/>
          </p:nvGrpSpPr>
          <p:grpSpPr>
            <a:xfrm>
              <a:off x="851201" y="5592454"/>
              <a:ext cx="7111165" cy="423731"/>
              <a:chOff x="851201" y="5380589"/>
              <a:chExt cx="7111165" cy="423731"/>
            </a:xfrm>
          </p:grpSpPr>
          <p:sp>
            <p:nvSpPr>
              <p:cNvPr id="42" name="テキスト ボックス 41"/>
              <p:cNvSpPr txBox="1"/>
              <p:nvPr/>
            </p:nvSpPr>
            <p:spPr>
              <a:xfrm>
                <a:off x="5904103" y="5380589"/>
                <a:ext cx="2058263" cy="369332"/>
              </a:xfrm>
              <a:prstGeom prst="rect">
                <a:avLst/>
              </a:prstGeom>
              <a:noFill/>
            </p:spPr>
            <p:txBody>
              <a:bodyPr wrap="none" rtlCol="0">
                <a:spAutoFit/>
              </a:bodyPr>
              <a:lstStyle/>
              <a:p>
                <a:r>
                  <a:rPr kumimoji="1" lang="en-US" altLang="ja-JP" dirty="0" err="1" smtClean="0">
                    <a:latin typeface="Helvetica"/>
                    <a:cs typeface="Helvetica"/>
                  </a:rPr>
                  <a:t>Inaba</a:t>
                </a:r>
                <a:r>
                  <a:rPr kumimoji="1" lang="en-US" altLang="ja-JP" dirty="0" smtClean="0">
                    <a:latin typeface="Helvetica"/>
                    <a:cs typeface="Helvetica"/>
                  </a:rPr>
                  <a:t> et al. (2001)</a:t>
                </a:r>
                <a:endParaRPr kumimoji="1" lang="ja-JP" altLang="en-US" dirty="0">
                  <a:latin typeface="Helvetica"/>
                  <a:cs typeface="Helvetica"/>
                </a:endParaRPr>
              </a:p>
            </p:txBody>
          </p:sp>
          <p:grpSp>
            <p:nvGrpSpPr>
              <p:cNvPr id="57" name="図形グループ 56"/>
              <p:cNvGrpSpPr/>
              <p:nvPr/>
            </p:nvGrpSpPr>
            <p:grpSpPr>
              <a:xfrm>
                <a:off x="851201" y="5380589"/>
                <a:ext cx="4581712" cy="423731"/>
                <a:chOff x="851201" y="5380589"/>
                <a:chExt cx="4581712" cy="423731"/>
              </a:xfrm>
            </p:grpSpPr>
            <p:pic>
              <p:nvPicPr>
                <p:cNvPr id="9" name="図 8"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1201" y="5380589"/>
                  <a:ext cx="4581712" cy="369332"/>
                </a:xfrm>
                <a:prstGeom prst="rect">
                  <a:avLst/>
                </a:prstGeom>
              </p:spPr>
            </p:pic>
            <p:cxnSp>
              <p:nvCxnSpPr>
                <p:cNvPr id="44" name="直線コネクタ 43"/>
                <p:cNvCxnSpPr/>
                <p:nvPr/>
              </p:nvCxnSpPr>
              <p:spPr>
                <a:xfrm>
                  <a:off x="1365483" y="5804318"/>
                  <a:ext cx="1686069"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46"/>
                <p:cNvCxnSpPr/>
                <p:nvPr/>
              </p:nvCxnSpPr>
              <p:spPr>
                <a:xfrm>
                  <a:off x="3124200" y="5804320"/>
                  <a:ext cx="1686069"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テキスト ボックス 2"/>
            <p:cNvSpPr txBox="1"/>
            <p:nvPr/>
          </p:nvSpPr>
          <p:spPr>
            <a:xfrm>
              <a:off x="1617117" y="6016185"/>
              <a:ext cx="1120820"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面数密度</a:t>
              </a:r>
              <a:endParaRPr kumimoji="1" lang="ja-JP" altLang="en-US" dirty="0">
                <a:latin typeface="ヒラギノ角ゴ Pro W3"/>
                <a:ea typeface="ヒラギノ角ゴ Pro W3"/>
                <a:cs typeface="ヒラギノ角ゴ Pro W3"/>
              </a:endParaRPr>
            </a:p>
          </p:txBody>
        </p:sp>
        <p:sp>
          <p:nvSpPr>
            <p:cNvPr id="48" name="テキスト ボックス 47"/>
            <p:cNvSpPr txBox="1"/>
            <p:nvPr/>
          </p:nvSpPr>
          <p:spPr>
            <a:xfrm>
              <a:off x="3419994" y="6031001"/>
              <a:ext cx="1120820"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面数密度</a:t>
              </a:r>
              <a:endParaRPr kumimoji="1" lang="ja-JP" altLang="en-US" dirty="0">
                <a:latin typeface="ヒラギノ角ゴ Pro W3"/>
                <a:ea typeface="ヒラギノ角ゴ Pro W3"/>
                <a:cs typeface="ヒラギノ角ゴ Pro W3"/>
              </a:endParaRPr>
            </a:p>
          </p:txBody>
        </p:sp>
      </p:grpSp>
    </p:spTree>
    <p:extLst>
      <p:ext uri="{BB962C8B-B14F-4D97-AF65-F5344CB8AC3E}">
        <p14:creationId xmlns:p14="http://schemas.microsoft.com/office/powerpoint/2010/main" val="10771646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基礎方程式</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6</a:t>
            </a:fld>
            <a:endParaRPr kumimoji="1" lang="ja-JP" altLang="en-US" dirty="0"/>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68" y="1835479"/>
            <a:ext cx="2476384" cy="363596"/>
          </a:xfrm>
          <a:prstGeom prst="rect">
            <a:avLst/>
          </a:prstGeom>
        </p:spPr>
      </p:pic>
      <p:pic>
        <p:nvPicPr>
          <p:cNvPr id="8" name="図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68" y="2442689"/>
            <a:ext cx="2476384" cy="363596"/>
          </a:xfrm>
          <a:prstGeom prst="rect">
            <a:avLst/>
          </a:prstGeom>
        </p:spPr>
      </p:pic>
      <p:pic>
        <p:nvPicPr>
          <p:cNvPr id="3" name="図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9" y="5363657"/>
            <a:ext cx="8999094" cy="740486"/>
          </a:xfrm>
          <a:prstGeom prst="rect">
            <a:avLst/>
          </a:prstGeom>
        </p:spPr>
      </p:pic>
      <p:grpSp>
        <p:nvGrpSpPr>
          <p:cNvPr id="18" name="図形グループ 17"/>
          <p:cNvGrpSpPr/>
          <p:nvPr/>
        </p:nvGrpSpPr>
        <p:grpSpPr>
          <a:xfrm>
            <a:off x="350611" y="957435"/>
            <a:ext cx="7457270" cy="646331"/>
            <a:chOff x="350611" y="957435"/>
            <a:chExt cx="7457270" cy="646331"/>
          </a:xfrm>
        </p:grpSpPr>
        <p:grpSp>
          <p:nvGrpSpPr>
            <p:cNvPr id="11" name="図形グループ 10"/>
            <p:cNvGrpSpPr/>
            <p:nvPr/>
          </p:nvGrpSpPr>
          <p:grpSpPr>
            <a:xfrm>
              <a:off x="350611" y="957435"/>
              <a:ext cx="7457270" cy="646331"/>
              <a:chOff x="758626" y="1005741"/>
              <a:chExt cx="7457270" cy="646331"/>
            </a:xfrm>
          </p:grpSpPr>
          <p:sp>
            <p:nvSpPr>
              <p:cNvPr id="15" name="テキスト ボックス 14"/>
              <p:cNvSpPr txBox="1"/>
              <p:nvPr/>
            </p:nvSpPr>
            <p:spPr>
              <a:xfrm>
                <a:off x="758626" y="1005741"/>
                <a:ext cx="7457270" cy="646331"/>
              </a:xfrm>
              <a:prstGeom prst="rect">
                <a:avLst/>
              </a:prstGeom>
              <a:noFill/>
            </p:spPr>
            <p:txBody>
              <a:bodyPr wrap="square" rtlCol="0">
                <a:spAutoFit/>
              </a:bodyPr>
              <a:lstStyle/>
              <a:p>
                <a:r>
                  <a:rPr lang="ja-JP" altLang="en-US" dirty="0">
                    <a:latin typeface="ヒラギノ角ゴ Pro W3"/>
                    <a:ea typeface="ヒラギノ角ゴ Pro W3"/>
                    <a:cs typeface="ヒラギノ角ゴ Pro W3"/>
                  </a:rPr>
                  <a:t>２つの</a:t>
                </a:r>
                <a:r>
                  <a:rPr lang="ja-JP" altLang="en-US" dirty="0" smtClean="0">
                    <a:latin typeface="ヒラギノ角ゴ Pro W3"/>
                    <a:ea typeface="ヒラギノ角ゴ Pro W3"/>
                    <a:cs typeface="ヒラギノ角ゴ Pro W3"/>
                  </a:rPr>
                  <a:t>天体</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　　と</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の衝突による破片の質量分布を記述するため、</a:t>
                </a:r>
                <a:r>
                  <a:rPr lang="en-US" altLang="ja-JP" dirty="0" smtClean="0">
                    <a:latin typeface="Helvetica"/>
                    <a:ea typeface="ヒラギノ角ゴ Pro W3"/>
                    <a:cs typeface="Helvetica"/>
                  </a:rPr>
                  <a:t>Tanaka et al. (1996) </a:t>
                </a:r>
                <a:r>
                  <a:rPr lang="ja-JP" altLang="en-US" dirty="0" smtClean="0">
                    <a:latin typeface="ヒラギノ角ゴ Pro W3"/>
                    <a:ea typeface="ヒラギノ角ゴ Pro W3"/>
                    <a:cs typeface="ヒラギノ角ゴ Pro W3"/>
                  </a:rPr>
                  <a:t>は関数</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を導入</a:t>
                </a:r>
                <a:endParaRPr kumimoji="1" lang="ja-JP" altLang="en-US" dirty="0">
                  <a:latin typeface="ヒラギノ角ゴ Pro W3"/>
                  <a:ea typeface="ヒラギノ角ゴ Pro W3"/>
                  <a:cs typeface="ヒラギノ角ゴ Pro W3"/>
                </a:endParaRPr>
              </a:p>
            </p:txBody>
          </p:sp>
          <p:pic>
            <p:nvPicPr>
              <p:cNvPr id="13" name="図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8213" y="1105291"/>
                <a:ext cx="427349" cy="218644"/>
              </a:xfrm>
              <a:prstGeom prst="rect">
                <a:avLst/>
              </a:prstGeom>
            </p:spPr>
          </p:pic>
          <p:pic>
            <p:nvPicPr>
              <p:cNvPr id="14" name="図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723" y="1105291"/>
                <a:ext cx="437287" cy="218644"/>
              </a:xfrm>
              <a:prstGeom prst="rect">
                <a:avLst/>
              </a:prstGeom>
            </p:spPr>
          </p:pic>
        </p:grpSp>
        <p:pic>
          <p:nvPicPr>
            <p:cNvPr id="17" name="図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7583" y="1275629"/>
              <a:ext cx="1511365" cy="274120"/>
            </a:xfrm>
            <a:prstGeom prst="rect">
              <a:avLst/>
            </a:prstGeom>
          </p:spPr>
        </p:pic>
      </p:grpSp>
      <p:grpSp>
        <p:nvGrpSpPr>
          <p:cNvPr id="22" name="図形グループ 21"/>
          <p:cNvGrpSpPr/>
          <p:nvPr/>
        </p:nvGrpSpPr>
        <p:grpSpPr>
          <a:xfrm>
            <a:off x="2891152" y="1829743"/>
            <a:ext cx="5548286" cy="369332"/>
            <a:chOff x="3392507" y="1960342"/>
            <a:chExt cx="5548286" cy="369332"/>
          </a:xfrm>
        </p:grpSpPr>
        <p:sp>
          <p:nvSpPr>
            <p:cNvPr id="19" name="テキスト ボックス 18"/>
            <p:cNvSpPr txBox="1"/>
            <p:nvPr/>
          </p:nvSpPr>
          <p:spPr>
            <a:xfrm>
              <a:off x="3392507" y="1960342"/>
              <a:ext cx="5548286"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から放出される</a:t>
              </a:r>
              <a:r>
                <a:rPr lang="ja-JP" altLang="en-US" dirty="0" smtClean="0">
                  <a:latin typeface="ヒラギノ角ゴ Pro W3"/>
                  <a:ea typeface="ヒラギノ角ゴ Pro W3"/>
                  <a:cs typeface="ヒラギノ角ゴ Pro W3"/>
                </a:rPr>
                <a:t>質量が</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以下</a:t>
              </a:r>
              <a:r>
                <a:rPr lang="ja-JP" altLang="en-US" dirty="0">
                  <a:latin typeface="ヒラギノ角ゴ Pro W3"/>
                  <a:ea typeface="ヒラギノ角ゴ Pro W3"/>
                  <a:cs typeface="ヒラギノ角ゴ Pro W3"/>
                </a:rPr>
                <a:t>の破片</a:t>
              </a:r>
              <a:r>
                <a:rPr lang="ja-JP" altLang="en-US" dirty="0" smtClean="0">
                  <a:latin typeface="ヒラギノ角ゴ Pro W3"/>
                  <a:ea typeface="ヒラギノ角ゴ Pro W3"/>
                  <a:cs typeface="ヒラギノ角ゴ Pro W3"/>
                </a:rPr>
                <a:t>の総質量</a:t>
              </a:r>
              <a:endParaRPr kumimoji="1" lang="ja-JP" altLang="en-US" dirty="0">
                <a:latin typeface="ヒラギノ角ゴ Pro W3"/>
                <a:ea typeface="ヒラギノ角ゴ Pro W3"/>
                <a:cs typeface="ヒラギノ角ゴ Pro W3"/>
              </a:endParaRPr>
            </a:p>
          </p:txBody>
        </p:sp>
        <p:pic>
          <p:nvPicPr>
            <p:cNvPr id="20" name="図 1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0561" y="2053401"/>
              <a:ext cx="427349" cy="218644"/>
            </a:xfrm>
            <a:prstGeom prst="rect">
              <a:avLst/>
            </a:prstGeom>
          </p:spPr>
        </p:pic>
        <p:pic>
          <p:nvPicPr>
            <p:cNvPr id="21" name="図 2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1299" y="2053401"/>
              <a:ext cx="311129" cy="170619"/>
            </a:xfrm>
            <a:prstGeom prst="rect">
              <a:avLst/>
            </a:prstGeom>
          </p:spPr>
        </p:pic>
      </p:grpSp>
      <p:grpSp>
        <p:nvGrpSpPr>
          <p:cNvPr id="23" name="図形グループ 22"/>
          <p:cNvGrpSpPr/>
          <p:nvPr/>
        </p:nvGrpSpPr>
        <p:grpSpPr>
          <a:xfrm>
            <a:off x="2891152" y="2436953"/>
            <a:ext cx="5548286" cy="369332"/>
            <a:chOff x="3392507" y="1960342"/>
            <a:chExt cx="5548286" cy="369332"/>
          </a:xfrm>
        </p:grpSpPr>
        <p:sp>
          <p:nvSpPr>
            <p:cNvPr id="24" name="テキスト ボックス 23"/>
            <p:cNvSpPr txBox="1"/>
            <p:nvPr/>
          </p:nvSpPr>
          <p:spPr>
            <a:xfrm>
              <a:off x="3392507" y="1960342"/>
              <a:ext cx="5548286"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から放出される</a:t>
              </a:r>
              <a:r>
                <a:rPr lang="ja-JP" altLang="en-US" dirty="0" smtClean="0">
                  <a:latin typeface="ヒラギノ角ゴ Pro W3"/>
                  <a:ea typeface="ヒラギノ角ゴ Pro W3"/>
                  <a:cs typeface="ヒラギノ角ゴ Pro W3"/>
                </a:rPr>
                <a:t>質量</a:t>
              </a:r>
              <a:r>
                <a:rPr lang="ja-JP" altLang="en-US" dirty="0">
                  <a:latin typeface="ヒラギノ角ゴ Pro W3"/>
                  <a:ea typeface="ヒラギノ角ゴ Pro W3"/>
                  <a:cs typeface="ヒラギノ角ゴ Pro W3"/>
                </a:rPr>
                <a:t>が</a:t>
              </a:r>
              <a:r>
                <a:rPr lang="en-US" altLang="ja-JP" dirty="0">
                  <a:latin typeface="ヒラギノ角ゴ Pro W3"/>
                  <a:ea typeface="ヒラギノ角ゴ Pro W3"/>
                  <a:cs typeface="ヒラギノ角ゴ Pro W3"/>
                </a:rPr>
                <a:t>     </a:t>
              </a:r>
              <a:r>
                <a:rPr lang="ja-JP" altLang="en-US" dirty="0">
                  <a:latin typeface="ヒラギノ角ゴ Pro W3"/>
                  <a:ea typeface="ヒラギノ角ゴ Pro W3"/>
                  <a:cs typeface="ヒラギノ角ゴ Pro W3"/>
                </a:rPr>
                <a:t>以下の破片の総質量</a:t>
              </a:r>
              <a:endParaRPr kumimoji="1" lang="ja-JP" altLang="en-US" dirty="0">
                <a:latin typeface="ヒラギノ角ゴ Pro W3"/>
                <a:ea typeface="ヒラギノ角ゴ Pro W3"/>
                <a:cs typeface="ヒラギノ角ゴ Pro W3"/>
              </a:endParaRPr>
            </a:p>
          </p:txBody>
        </p:sp>
        <p:pic>
          <p:nvPicPr>
            <p:cNvPr id="26" name="図 2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1299" y="2057036"/>
              <a:ext cx="311129" cy="170619"/>
            </a:xfrm>
            <a:prstGeom prst="rect">
              <a:avLst/>
            </a:prstGeom>
          </p:spPr>
        </p:pic>
      </p:grpSp>
      <p:pic>
        <p:nvPicPr>
          <p:cNvPr id="27" name="図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682" y="2533647"/>
            <a:ext cx="437287" cy="218644"/>
          </a:xfrm>
          <a:prstGeom prst="rect">
            <a:avLst/>
          </a:prstGeom>
        </p:spPr>
      </p:pic>
      <p:grpSp>
        <p:nvGrpSpPr>
          <p:cNvPr id="31" name="図形グループ 30"/>
          <p:cNvGrpSpPr/>
          <p:nvPr/>
        </p:nvGrpSpPr>
        <p:grpSpPr>
          <a:xfrm>
            <a:off x="1015487" y="3653690"/>
            <a:ext cx="7117706" cy="1028958"/>
            <a:chOff x="819436" y="3304524"/>
            <a:chExt cx="7117706" cy="1028958"/>
          </a:xfrm>
        </p:grpSpPr>
        <p:pic>
          <p:nvPicPr>
            <p:cNvPr id="9" name="図 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9436" y="3304524"/>
              <a:ext cx="7117706" cy="759090"/>
            </a:xfrm>
            <a:prstGeom prst="rect">
              <a:avLst/>
            </a:prstGeom>
          </p:spPr>
        </p:pic>
        <p:cxnSp>
          <p:nvCxnSpPr>
            <p:cNvPr id="25" name="直線コネクタ 24"/>
            <p:cNvCxnSpPr/>
            <p:nvPr/>
          </p:nvCxnSpPr>
          <p:spPr>
            <a:xfrm>
              <a:off x="1876110" y="3929319"/>
              <a:ext cx="5462957"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30" name="図形グループ 29"/>
            <p:cNvGrpSpPr/>
            <p:nvPr/>
          </p:nvGrpSpPr>
          <p:grpSpPr>
            <a:xfrm>
              <a:off x="2933209" y="3964150"/>
              <a:ext cx="3339376" cy="369332"/>
              <a:chOff x="3188929" y="3972673"/>
              <a:chExt cx="3339376" cy="369332"/>
            </a:xfrm>
          </p:grpSpPr>
          <p:sp>
            <p:nvSpPr>
              <p:cNvPr id="28" name="テキスト ボックス 27"/>
              <p:cNvSpPr txBox="1"/>
              <p:nvPr/>
            </p:nvSpPr>
            <p:spPr>
              <a:xfrm>
                <a:off x="3188929" y="3972673"/>
                <a:ext cx="3339376"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質量</a:t>
                </a:r>
                <a:r>
                  <a:rPr lang="ja-JP" altLang="en-US" dirty="0">
                    <a:latin typeface="ヒラギノ角ゴ Pro W3"/>
                    <a:ea typeface="ヒラギノ角ゴ Pro W3"/>
                    <a:cs typeface="ヒラギノ角ゴ Pro W3"/>
                  </a:rPr>
                  <a:t>が</a:t>
                </a:r>
                <a:r>
                  <a:rPr lang="en-US" altLang="ja-JP" dirty="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以下の破片の総質量</a:t>
                </a:r>
                <a:endParaRPr lang="ja-JP" altLang="en-US" dirty="0">
                  <a:latin typeface="ヒラギノ角ゴ Pro W3"/>
                  <a:ea typeface="ヒラギノ角ゴ Pro W3"/>
                  <a:cs typeface="ヒラギノ角ゴ Pro W3"/>
                </a:endParaRPr>
              </a:p>
            </p:txBody>
          </p:sp>
          <p:pic>
            <p:nvPicPr>
              <p:cNvPr id="29" name="図 2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0679" y="4078565"/>
                <a:ext cx="311129" cy="170619"/>
              </a:xfrm>
              <a:prstGeom prst="rect">
                <a:avLst/>
              </a:prstGeom>
            </p:spPr>
          </p:pic>
        </p:grpSp>
      </p:grpSp>
      <p:grpSp>
        <p:nvGrpSpPr>
          <p:cNvPr id="37" name="図形グループ 36"/>
          <p:cNvGrpSpPr/>
          <p:nvPr/>
        </p:nvGrpSpPr>
        <p:grpSpPr>
          <a:xfrm>
            <a:off x="350611" y="3221468"/>
            <a:ext cx="5724644" cy="369332"/>
            <a:chOff x="554053" y="3366674"/>
            <a:chExt cx="5724644" cy="369332"/>
          </a:xfrm>
        </p:grpSpPr>
        <p:sp>
          <p:nvSpPr>
            <p:cNvPr id="33" name="テキスト ボックス 32"/>
            <p:cNvSpPr txBox="1"/>
            <p:nvPr/>
          </p:nvSpPr>
          <p:spPr>
            <a:xfrm>
              <a:off x="554053" y="3366674"/>
              <a:ext cx="5724644"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このとき、</a:t>
              </a:r>
              <a:r>
                <a:rPr kumimoji="1"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から</a:t>
              </a:r>
              <a:r>
                <a:rPr lang="en-US" altLang="ja-JP" dirty="0" smtClean="0">
                  <a:latin typeface="ヒラギノ角ゴ Pro W3"/>
                  <a:ea typeface="ヒラギノ角ゴ Pro W3"/>
                  <a:cs typeface="ヒラギノ角ゴ Pro W3"/>
                </a:rPr>
                <a:t>                </a:t>
              </a:r>
              <a:r>
                <a:rPr lang="ja-JP" altLang="en-US" dirty="0">
                  <a:latin typeface="ヒラギノ角ゴ Pro W3"/>
                  <a:ea typeface="ヒラギノ角ゴ Pro W3"/>
                  <a:cs typeface="ヒラギノ角ゴ Pro W3"/>
                </a:rPr>
                <a:t>の範囲の</a:t>
              </a:r>
              <a:r>
                <a:rPr kumimoji="1" lang="ja-JP" altLang="en-US" dirty="0" smtClean="0">
                  <a:latin typeface="ヒラギノ角ゴ Pro W3"/>
                  <a:ea typeface="ヒラギノ角ゴ Pro W3"/>
                  <a:cs typeface="ヒラギノ角ゴ Pro W3"/>
                </a:rPr>
                <a:t>破片の個数は</a:t>
              </a:r>
              <a:endParaRPr kumimoji="1" lang="ja-JP" altLang="en-US" dirty="0">
                <a:latin typeface="ヒラギノ角ゴ Pro W3"/>
                <a:ea typeface="ヒラギノ角ゴ Pro W3"/>
                <a:cs typeface="ヒラギノ角ゴ Pro W3"/>
              </a:endParaRPr>
            </a:p>
          </p:txBody>
        </p:sp>
        <p:pic>
          <p:nvPicPr>
            <p:cNvPr id="35" name="図 34"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9857" y="3466928"/>
              <a:ext cx="303594" cy="166487"/>
            </a:xfrm>
            <a:prstGeom prst="rect">
              <a:avLst/>
            </a:prstGeom>
          </p:spPr>
        </p:pic>
        <p:pic>
          <p:nvPicPr>
            <p:cNvPr id="36" name="図 35"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78157" y="3393755"/>
              <a:ext cx="1143230" cy="265229"/>
            </a:xfrm>
            <a:prstGeom prst="rect">
              <a:avLst/>
            </a:prstGeom>
          </p:spPr>
        </p:pic>
      </p:grpSp>
      <p:sp>
        <p:nvSpPr>
          <p:cNvPr id="38" name="テキスト ボックス 37"/>
          <p:cNvSpPr txBox="1"/>
          <p:nvPr/>
        </p:nvSpPr>
        <p:spPr>
          <a:xfrm>
            <a:off x="350611" y="4892046"/>
            <a:ext cx="8026044"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高速衝突のため天体の合体が無視できる場合を考えると、質量フラックスは</a:t>
            </a:r>
            <a:endParaRPr lang="en-US" altLang="ja-JP" dirty="0" smtClean="0">
              <a:latin typeface="ヒラギノ角ゴ Pro W3"/>
              <a:ea typeface="ヒラギノ角ゴ Pro W3"/>
              <a:cs typeface="ヒラギノ角ゴ Pro W3"/>
            </a:endParaRPr>
          </a:p>
        </p:txBody>
      </p:sp>
      <p:sp>
        <p:nvSpPr>
          <p:cNvPr id="39" name="テキスト ボックス 38"/>
          <p:cNvSpPr txBox="1"/>
          <p:nvPr/>
        </p:nvSpPr>
        <p:spPr>
          <a:xfrm>
            <a:off x="6635730" y="6062858"/>
            <a:ext cx="2224963" cy="369332"/>
          </a:xfrm>
          <a:prstGeom prst="rect">
            <a:avLst/>
          </a:prstGeom>
          <a:noFill/>
        </p:spPr>
        <p:txBody>
          <a:bodyPr wrap="none" rtlCol="0">
            <a:spAutoFit/>
          </a:bodyPr>
          <a:lstStyle/>
          <a:p>
            <a:r>
              <a:rPr kumimoji="1" lang="en-US" altLang="ja-JP" dirty="0" smtClean="0">
                <a:latin typeface="Helvetica"/>
                <a:cs typeface="Helvetica"/>
              </a:rPr>
              <a:t>Tanaka et al. (1996)</a:t>
            </a:r>
            <a:endParaRPr kumimoji="1" lang="ja-JP" altLang="en-US" dirty="0">
              <a:latin typeface="Helvetica"/>
              <a:cs typeface="Helvetica"/>
            </a:endParaRPr>
          </a:p>
        </p:txBody>
      </p:sp>
    </p:spTree>
    <p:extLst>
      <p:ext uri="{BB962C8B-B14F-4D97-AF65-F5344CB8AC3E}">
        <p14:creationId xmlns:p14="http://schemas.microsoft.com/office/powerpoint/2010/main" val="254447945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pic>
        <p:nvPicPr>
          <p:cNvPr id="4" name="図 3" descr="KobayashiTanaka2010_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8979"/>
            <a:ext cx="4959243" cy="4910249"/>
          </a:xfrm>
          <a:prstGeom prst="rect">
            <a:avLst/>
          </a:prstGeom>
        </p:spPr>
      </p:pic>
      <p:grpSp>
        <p:nvGrpSpPr>
          <p:cNvPr id="26" name="図形グループ 25"/>
          <p:cNvGrpSpPr/>
          <p:nvPr/>
        </p:nvGrpSpPr>
        <p:grpSpPr>
          <a:xfrm>
            <a:off x="4778920" y="1967931"/>
            <a:ext cx="4365079" cy="1432837"/>
            <a:chOff x="4778920" y="1976454"/>
            <a:chExt cx="4365079" cy="1432837"/>
          </a:xfrm>
        </p:grpSpPr>
        <p:sp>
          <p:nvSpPr>
            <p:cNvPr id="25" name="角丸四角形 24"/>
            <p:cNvSpPr/>
            <p:nvPr/>
          </p:nvSpPr>
          <p:spPr>
            <a:xfrm>
              <a:off x="4778920" y="1976454"/>
              <a:ext cx="4290496" cy="1432837"/>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9" name="図形グループ 18"/>
            <p:cNvGrpSpPr/>
            <p:nvPr/>
          </p:nvGrpSpPr>
          <p:grpSpPr>
            <a:xfrm>
              <a:off x="4904627" y="2045929"/>
              <a:ext cx="4239372" cy="1268576"/>
              <a:chOff x="4904627" y="2045929"/>
              <a:chExt cx="4239372" cy="1268576"/>
            </a:xfrm>
          </p:grpSpPr>
          <p:pic>
            <p:nvPicPr>
              <p:cNvPr id="10" name="図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627" y="3057669"/>
                <a:ext cx="1349454" cy="219911"/>
              </a:xfrm>
              <a:prstGeom prst="rect">
                <a:avLst/>
              </a:prstGeom>
            </p:spPr>
          </p:pic>
          <p:grpSp>
            <p:nvGrpSpPr>
              <p:cNvPr id="17" name="図形グループ 16"/>
              <p:cNvGrpSpPr/>
              <p:nvPr/>
            </p:nvGrpSpPr>
            <p:grpSpPr>
              <a:xfrm>
                <a:off x="4904627" y="2045929"/>
                <a:ext cx="4239372" cy="823553"/>
                <a:chOff x="4904627" y="2045929"/>
                <a:chExt cx="4239372" cy="823553"/>
              </a:xfrm>
            </p:grpSpPr>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627" y="2601954"/>
                  <a:ext cx="439822" cy="219911"/>
                </a:xfrm>
                <a:prstGeom prst="rect">
                  <a:avLst/>
                </a:prstGeom>
              </p:spPr>
            </p:pic>
            <p:grpSp>
              <p:nvGrpSpPr>
                <p:cNvPr id="15" name="図形グループ 14"/>
                <p:cNvGrpSpPr/>
                <p:nvPr/>
              </p:nvGrpSpPr>
              <p:grpSpPr>
                <a:xfrm>
                  <a:off x="4904627" y="2045929"/>
                  <a:ext cx="4239372" cy="369332"/>
                  <a:chOff x="5076357" y="2045929"/>
                  <a:chExt cx="4239372" cy="369332"/>
                </a:xfrm>
              </p:grpSpPr>
              <p:pic>
                <p:nvPicPr>
                  <p:cNvPr id="8" name="図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357" y="2144212"/>
                    <a:ext cx="479806" cy="219911"/>
                  </a:xfrm>
                  <a:prstGeom prst="rect">
                    <a:avLst/>
                  </a:prstGeom>
                </p:spPr>
              </p:pic>
              <p:sp>
                <p:nvSpPr>
                  <p:cNvPr id="14" name="テキスト ボックス 13"/>
                  <p:cNvSpPr txBox="1"/>
                  <p:nvPr/>
                </p:nvSpPr>
                <p:spPr>
                  <a:xfrm>
                    <a:off x="5536310" y="2045929"/>
                    <a:ext cx="3779419"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放出された破片のうち最大の質量</a:t>
                    </a:r>
                    <a:endParaRPr kumimoji="1" lang="ja-JP" altLang="en-US" dirty="0">
                      <a:latin typeface="ヒラギノ角ゴ Pro W3"/>
                      <a:ea typeface="ヒラギノ角ゴ Pro W3"/>
                      <a:cs typeface="ヒラギノ角ゴ Pro W3"/>
                    </a:endParaRPr>
                  </a:p>
                </p:txBody>
              </p:sp>
            </p:grpSp>
            <p:sp>
              <p:nvSpPr>
                <p:cNvPr id="16" name="テキスト ボックス 15"/>
                <p:cNvSpPr txBox="1"/>
                <p:nvPr/>
              </p:nvSpPr>
              <p:spPr>
                <a:xfrm>
                  <a:off x="5364580" y="2500150"/>
                  <a:ext cx="2856089"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放出された破片の総質量</a:t>
                  </a:r>
                  <a:endParaRPr kumimoji="1" lang="ja-JP" altLang="en-US" dirty="0">
                    <a:latin typeface="ヒラギノ角ゴ Pro W3"/>
                    <a:ea typeface="ヒラギノ角ゴ Pro W3"/>
                    <a:cs typeface="ヒラギノ角ゴ Pro W3"/>
                  </a:endParaRPr>
                </a:p>
              </p:txBody>
            </p:sp>
          </p:grpSp>
          <p:sp>
            <p:nvSpPr>
              <p:cNvPr id="18" name="テキスト ボックス 17"/>
              <p:cNvSpPr txBox="1"/>
              <p:nvPr/>
            </p:nvSpPr>
            <p:spPr>
              <a:xfrm>
                <a:off x="6289177" y="2945173"/>
                <a:ext cx="1914444"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残存天体の質量</a:t>
                </a:r>
                <a:endParaRPr kumimoji="1" lang="ja-JP" altLang="en-US" dirty="0">
                  <a:latin typeface="ヒラギノ角ゴ Pro W3"/>
                  <a:ea typeface="ヒラギノ角ゴ Pro W3"/>
                  <a:cs typeface="ヒラギノ角ゴ Pro W3"/>
                </a:endParaRPr>
              </a:p>
            </p:txBody>
          </p:sp>
        </p:grpSp>
      </p:grpSp>
      <p:sp>
        <p:nvSpPr>
          <p:cNvPr id="2" name="タイトル 1"/>
          <p:cNvSpPr>
            <a:spLocks noGrp="1"/>
          </p:cNvSpPr>
          <p:nvPr>
            <p:ph type="title"/>
          </p:nvPr>
        </p:nvSpPr>
        <p:spPr/>
        <p:txBody>
          <a:bodyPr>
            <a:normAutofit fontScale="90000"/>
          </a:bodyPr>
          <a:lstStyle/>
          <a:p>
            <a:r>
              <a:rPr kumimoji="1" lang="ja-JP" altLang="en-US" dirty="0" smtClean="0"/>
              <a:t>破壊モデル</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7</a:t>
            </a:fld>
            <a:endParaRPr kumimoji="1" lang="ja-JP" altLang="en-US"/>
          </a:p>
        </p:txBody>
      </p:sp>
      <p:grpSp>
        <p:nvGrpSpPr>
          <p:cNvPr id="11" name="図形グループ 10"/>
          <p:cNvGrpSpPr/>
          <p:nvPr/>
        </p:nvGrpSpPr>
        <p:grpSpPr>
          <a:xfrm>
            <a:off x="212661" y="1040186"/>
            <a:ext cx="4566259" cy="587499"/>
            <a:chOff x="397674" y="1071480"/>
            <a:chExt cx="4566259" cy="587499"/>
          </a:xfrm>
        </p:grpSpPr>
        <p:pic>
          <p:nvPicPr>
            <p:cNvPr id="12" name="図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6502" y="1071480"/>
              <a:ext cx="3227431" cy="587499"/>
            </a:xfrm>
            <a:prstGeom prst="rect">
              <a:avLst/>
            </a:prstGeom>
          </p:spPr>
        </p:pic>
        <p:sp>
          <p:nvSpPr>
            <p:cNvPr id="7" name="テキスト ボックス 6"/>
            <p:cNvSpPr txBox="1"/>
            <p:nvPr/>
          </p:nvSpPr>
          <p:spPr>
            <a:xfrm>
              <a:off x="397674" y="1212938"/>
              <a:ext cx="133882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破片の個数</a:t>
              </a:r>
              <a:endParaRPr kumimoji="1" lang="ja-JP" altLang="en-US" dirty="0">
                <a:latin typeface="ヒラギノ角ゴ Pro W3"/>
                <a:ea typeface="ヒラギノ角ゴ Pro W3"/>
                <a:cs typeface="ヒラギノ角ゴ Pro W3"/>
              </a:endParaRPr>
            </a:p>
          </p:txBody>
        </p:sp>
      </p:grpSp>
      <p:sp>
        <p:nvSpPr>
          <p:cNvPr id="13" name="テキスト ボックス 12"/>
          <p:cNvSpPr txBox="1"/>
          <p:nvPr/>
        </p:nvSpPr>
        <p:spPr>
          <a:xfrm>
            <a:off x="5010905" y="1072686"/>
            <a:ext cx="3967753" cy="646331"/>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破片の質量分布をモデル化</a:t>
            </a:r>
            <a:endParaRPr kumimoji="1" lang="en-US" altLang="ja-JP" dirty="0" smtClean="0">
              <a:latin typeface="ヒラギノ角ゴ Pro W3"/>
              <a:ea typeface="ヒラギノ角ゴ Pro W3"/>
              <a:cs typeface="ヒラギノ角ゴ Pro W3"/>
            </a:endParaRPr>
          </a:p>
          <a:p>
            <a:r>
              <a:rPr kumimoji="1" lang="en-US" altLang="ja-JP" dirty="0" smtClean="0">
                <a:latin typeface="ヒラギノ角ゴ Pro W3"/>
                <a:ea typeface="ヒラギノ角ゴ Pro W3"/>
                <a:cs typeface="ヒラギノ角ゴ Pro W3"/>
              </a:rPr>
              <a:t>→</a:t>
            </a:r>
            <a:r>
              <a:rPr lang="en-US" altLang="ja-JP" dirty="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べき分布と１つの大きな</a:t>
            </a:r>
            <a:r>
              <a:rPr lang="ja-JP" altLang="en-US" dirty="0" smtClean="0">
                <a:latin typeface="ヒラギノ角ゴ Pro W3"/>
                <a:ea typeface="ヒラギノ角ゴ Pro W3"/>
                <a:cs typeface="ヒラギノ角ゴ Pro W3"/>
              </a:rPr>
              <a:t>残存天体</a:t>
            </a:r>
            <a:endParaRPr kumimoji="1" lang="ja-JP" altLang="en-US" dirty="0">
              <a:latin typeface="ヒラギノ角ゴ Pro W3"/>
              <a:ea typeface="ヒラギノ角ゴ Pro W3"/>
              <a:cs typeface="ヒラギノ角ゴ Pro W3"/>
            </a:endParaRPr>
          </a:p>
        </p:txBody>
      </p:sp>
      <p:pic>
        <p:nvPicPr>
          <p:cNvPr id="21" name="図 2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7842" y="3952076"/>
            <a:ext cx="1349454" cy="265641"/>
          </a:xfrm>
          <a:prstGeom prst="rect">
            <a:avLst/>
          </a:prstGeom>
        </p:spPr>
      </p:pic>
      <p:sp>
        <p:nvSpPr>
          <p:cNvPr id="22" name="テキスト ボックス 21"/>
          <p:cNvSpPr txBox="1"/>
          <p:nvPr/>
        </p:nvSpPr>
        <p:spPr>
          <a:xfrm>
            <a:off x="6553200" y="3900937"/>
            <a:ext cx="646331"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では</a:t>
            </a:r>
            <a:endParaRPr kumimoji="1" lang="en-US" altLang="ja-JP" dirty="0" smtClean="0">
              <a:latin typeface="ヒラギノ角ゴ Pro W3"/>
              <a:ea typeface="ヒラギノ角ゴ Pro W3"/>
              <a:cs typeface="ヒラギノ角ゴ Pro W3"/>
            </a:endParaRPr>
          </a:p>
        </p:txBody>
      </p:sp>
      <p:pic>
        <p:nvPicPr>
          <p:cNvPr id="23" name="図 2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5160" y="4287315"/>
            <a:ext cx="1048742" cy="336005"/>
          </a:xfrm>
          <a:prstGeom prst="rect">
            <a:avLst/>
          </a:prstGeom>
        </p:spPr>
      </p:pic>
      <p:sp>
        <p:nvSpPr>
          <p:cNvPr id="24" name="テキスト ボックス 23"/>
          <p:cNvSpPr txBox="1"/>
          <p:nvPr/>
        </p:nvSpPr>
        <p:spPr>
          <a:xfrm>
            <a:off x="5584212" y="4321589"/>
            <a:ext cx="1107996" cy="369332"/>
          </a:xfrm>
          <a:prstGeom prst="rect">
            <a:avLst/>
          </a:prstGeom>
          <a:noFill/>
        </p:spPr>
        <p:txBody>
          <a:bodyPr wrap="none" rtlCol="0">
            <a:spAutoFit/>
          </a:bodyPr>
          <a:lstStyle/>
          <a:p>
            <a:r>
              <a:rPr lang="ja-JP" altLang="en-US" dirty="0">
                <a:latin typeface="ヒラギノ角ゴ Pro W3"/>
                <a:ea typeface="ヒラギノ角ゴ Pro W3"/>
                <a:cs typeface="ヒラギノ角ゴ Pro W3"/>
              </a:rPr>
              <a:t>質量分</a:t>
            </a:r>
            <a:r>
              <a:rPr lang="ja-JP" altLang="en-US" dirty="0" smtClean="0">
                <a:latin typeface="ヒラギノ角ゴ Pro W3"/>
                <a:ea typeface="ヒラギノ角ゴ Pro W3"/>
                <a:cs typeface="ヒラギノ角ゴ Pro W3"/>
              </a:rPr>
              <a:t>布</a:t>
            </a:r>
            <a:endParaRPr lang="en-US" altLang="ja-JP" dirty="0">
              <a:latin typeface="ヒラギノ角ゴ Pro W3"/>
              <a:ea typeface="ヒラギノ角ゴ Pro W3"/>
              <a:cs typeface="ヒラギノ角ゴ Pro W3"/>
            </a:endParaRPr>
          </a:p>
        </p:txBody>
      </p:sp>
    </p:spTree>
    <p:extLst>
      <p:ext uri="{BB962C8B-B14F-4D97-AF65-F5344CB8AC3E}">
        <p14:creationId xmlns:p14="http://schemas.microsoft.com/office/powerpoint/2010/main" val="109379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8</a:t>
            </a:fld>
            <a:endParaRPr kumimoji="1" lang="ja-JP" altLang="en-US" dirty="0"/>
          </a:p>
        </p:txBody>
      </p:sp>
      <p:pic>
        <p:nvPicPr>
          <p:cNvPr id="7" name="図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964" y="1243174"/>
            <a:ext cx="3821283" cy="790610"/>
          </a:xfrm>
          <a:prstGeom prst="rect">
            <a:avLst/>
          </a:prstGeom>
        </p:spPr>
      </p:pic>
      <p:pic>
        <p:nvPicPr>
          <p:cNvPr id="8" name="図 7" descr="KobayashiTanaka2010_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807" y="2318943"/>
            <a:ext cx="4217192" cy="4250285"/>
          </a:xfrm>
          <a:prstGeom prst="rect">
            <a:avLst/>
          </a:prstGeom>
        </p:spPr>
      </p:pic>
      <p:sp>
        <p:nvSpPr>
          <p:cNvPr id="3" name="テキスト ボックス 2"/>
          <p:cNvSpPr txBox="1"/>
          <p:nvPr/>
        </p:nvSpPr>
        <p:spPr>
          <a:xfrm>
            <a:off x="323908" y="894939"/>
            <a:ext cx="4814138"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衝突の様式は、天体の強さにも依存するはず</a:t>
            </a:r>
            <a:endParaRPr kumimoji="1" lang="ja-JP" altLang="en-US" dirty="0">
              <a:latin typeface="ヒラギノ角ゴ Pro W3"/>
              <a:ea typeface="ヒラギノ角ゴ Pro W3"/>
              <a:cs typeface="ヒラギノ角ゴ Pro W3"/>
            </a:endParaRPr>
          </a:p>
        </p:txBody>
      </p:sp>
      <p:grpSp>
        <p:nvGrpSpPr>
          <p:cNvPr id="32" name="図形グループ 31"/>
          <p:cNvGrpSpPr/>
          <p:nvPr/>
        </p:nvGrpSpPr>
        <p:grpSpPr>
          <a:xfrm>
            <a:off x="221620" y="2033784"/>
            <a:ext cx="4933087" cy="2098329"/>
            <a:chOff x="272764" y="2033784"/>
            <a:chExt cx="4933087" cy="2098329"/>
          </a:xfrm>
        </p:grpSpPr>
        <p:sp>
          <p:nvSpPr>
            <p:cNvPr id="31" name="角丸四角形 30"/>
            <p:cNvSpPr/>
            <p:nvPr/>
          </p:nvSpPr>
          <p:spPr>
            <a:xfrm>
              <a:off x="1184023" y="2033784"/>
              <a:ext cx="3936975" cy="2098329"/>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30" name="図形グループ 29"/>
            <p:cNvGrpSpPr/>
            <p:nvPr/>
          </p:nvGrpSpPr>
          <p:grpSpPr>
            <a:xfrm>
              <a:off x="272764" y="2147852"/>
              <a:ext cx="4933087" cy="1841004"/>
              <a:chOff x="457200" y="2147852"/>
              <a:chExt cx="4933087" cy="1841004"/>
            </a:xfrm>
          </p:grpSpPr>
          <p:pic>
            <p:nvPicPr>
              <p:cNvPr id="9" name="図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491" y="2886145"/>
                <a:ext cx="2813235" cy="675519"/>
              </a:xfrm>
              <a:prstGeom prst="rect">
                <a:avLst/>
              </a:prstGeom>
            </p:spPr>
          </p:pic>
          <p:sp>
            <p:nvSpPr>
              <p:cNvPr id="14" name="テキスト ボックス 13"/>
              <p:cNvSpPr txBox="1"/>
              <p:nvPr/>
            </p:nvSpPr>
            <p:spPr>
              <a:xfrm>
                <a:off x="457200" y="2147852"/>
                <a:ext cx="87716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ここで</a:t>
                </a:r>
                <a:endParaRPr kumimoji="1" lang="ja-JP" altLang="en-US" dirty="0">
                  <a:latin typeface="ヒラギノ角ゴ Pro W3"/>
                  <a:ea typeface="ヒラギノ角ゴ Pro W3"/>
                  <a:cs typeface="ヒラギノ角ゴ Pro W3"/>
                </a:endParaRPr>
              </a:p>
            </p:txBody>
          </p:sp>
          <p:grpSp>
            <p:nvGrpSpPr>
              <p:cNvPr id="17" name="図形グループ 16"/>
              <p:cNvGrpSpPr/>
              <p:nvPr/>
            </p:nvGrpSpPr>
            <p:grpSpPr>
              <a:xfrm>
                <a:off x="1432519" y="2147852"/>
                <a:ext cx="3442807" cy="646331"/>
                <a:chOff x="5284696" y="2233085"/>
                <a:chExt cx="3442807" cy="646331"/>
              </a:xfrm>
            </p:grpSpPr>
            <p:pic>
              <p:nvPicPr>
                <p:cNvPr id="15" name="図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4696" y="2292746"/>
                  <a:ext cx="332546" cy="254716"/>
                </a:xfrm>
                <a:prstGeom prst="rect">
                  <a:avLst/>
                </a:prstGeom>
              </p:spPr>
            </p:pic>
            <p:sp>
              <p:nvSpPr>
                <p:cNvPr id="16" name="テキスト ボックス 15"/>
                <p:cNvSpPr txBox="1"/>
                <p:nvPr/>
              </p:nvSpPr>
              <p:spPr>
                <a:xfrm>
                  <a:off x="5617242" y="2233085"/>
                  <a:ext cx="3110261" cy="646331"/>
                </a:xfrm>
                <a:prstGeom prst="rect">
                  <a:avLst/>
                </a:prstGeom>
                <a:noFill/>
              </p:spPr>
              <p:txBody>
                <a:bodyPr wrap="squar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単位ターゲット質量あたり</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の衝突エネルギーの閾値</a:t>
                  </a:r>
                  <a:endParaRPr kumimoji="1" lang="ja-JP" altLang="en-US" dirty="0">
                    <a:latin typeface="ヒラギノ角ゴ Pro W3"/>
                    <a:ea typeface="ヒラギノ角ゴ Pro W3"/>
                    <a:cs typeface="ヒラギノ角ゴ Pro W3"/>
                  </a:endParaRPr>
                </a:p>
              </p:txBody>
            </p:sp>
          </p:grpSp>
          <p:sp>
            <p:nvSpPr>
              <p:cNvPr id="19" name="テキスト ボックス 18"/>
              <p:cNvSpPr txBox="1"/>
              <p:nvPr/>
            </p:nvSpPr>
            <p:spPr>
              <a:xfrm>
                <a:off x="1765065" y="3619524"/>
                <a:ext cx="3625222"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速度</a:t>
                </a:r>
                <a:r>
                  <a:rPr kumimoji="1"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のときの</a:t>
                </a:r>
                <a:r>
                  <a:rPr kumimoji="1" lang="ja-JP" altLang="en-US" dirty="0" smtClean="0">
                    <a:latin typeface="ヒラギノ角ゴ Pro W3"/>
                    <a:ea typeface="ヒラギノ角ゴ Pro W3"/>
                    <a:cs typeface="ヒラギノ角ゴ Pro W3"/>
                  </a:rPr>
                  <a:t>衝突エネルギー</a:t>
                </a:r>
                <a:endParaRPr kumimoji="1" lang="ja-JP" altLang="en-US" dirty="0">
                  <a:latin typeface="ヒラギノ角ゴ Pro W3"/>
                  <a:ea typeface="ヒラギノ角ゴ Pro W3"/>
                  <a:cs typeface="ヒラギノ角ゴ Pro W3"/>
                </a:endParaRPr>
              </a:p>
            </p:txBody>
          </p:sp>
          <p:pic>
            <p:nvPicPr>
              <p:cNvPr id="20" name="図 1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4470" y="3711746"/>
                <a:ext cx="184727" cy="196273"/>
              </a:xfrm>
              <a:prstGeom prst="rect">
                <a:avLst/>
              </a:prstGeom>
            </p:spPr>
          </p:pic>
        </p:grpSp>
      </p:grpSp>
      <p:grpSp>
        <p:nvGrpSpPr>
          <p:cNvPr id="26" name="図形グループ 25"/>
          <p:cNvGrpSpPr/>
          <p:nvPr/>
        </p:nvGrpSpPr>
        <p:grpSpPr>
          <a:xfrm>
            <a:off x="465434" y="4234356"/>
            <a:ext cx="4174312" cy="369332"/>
            <a:chOff x="521504" y="4167220"/>
            <a:chExt cx="4174312" cy="369332"/>
          </a:xfrm>
        </p:grpSpPr>
        <p:sp>
          <p:nvSpPr>
            <p:cNvPr id="24" name="テキスト ボックス 23"/>
            <p:cNvSpPr txBox="1"/>
            <p:nvPr/>
          </p:nvSpPr>
          <p:spPr>
            <a:xfrm>
              <a:off x="918706" y="4167220"/>
              <a:ext cx="3777110"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と</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を</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を用いてモデル化する</a:t>
              </a:r>
              <a:endParaRPr kumimoji="1" lang="ja-JP" altLang="en-US" dirty="0">
                <a:latin typeface="ヒラギノ角ゴ Pro W3"/>
                <a:ea typeface="ヒラギノ角ゴ Pro W3"/>
                <a:cs typeface="ヒラギノ角ゴ Pro W3"/>
              </a:endParaRPr>
            </a:p>
          </p:txBody>
        </p:sp>
        <p:pic>
          <p:nvPicPr>
            <p:cNvPr id="22" name="図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1163" y="4267538"/>
              <a:ext cx="479806" cy="219911"/>
            </a:xfrm>
            <a:prstGeom prst="rect">
              <a:avLst/>
            </a:prstGeom>
          </p:spPr>
        </p:pic>
        <p:pic>
          <p:nvPicPr>
            <p:cNvPr id="23" name="図 2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504" y="4267538"/>
              <a:ext cx="439822" cy="219911"/>
            </a:xfrm>
            <a:prstGeom prst="rect">
              <a:avLst/>
            </a:prstGeom>
          </p:spPr>
        </p:pic>
        <p:pic>
          <p:nvPicPr>
            <p:cNvPr id="25" name="図 2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1202" y="4179497"/>
              <a:ext cx="190341" cy="314061"/>
            </a:xfrm>
            <a:prstGeom prst="rect">
              <a:avLst/>
            </a:prstGeom>
          </p:spPr>
        </p:pic>
      </p:grpSp>
      <p:grpSp>
        <p:nvGrpSpPr>
          <p:cNvPr id="34" name="図形グループ 33"/>
          <p:cNvGrpSpPr/>
          <p:nvPr/>
        </p:nvGrpSpPr>
        <p:grpSpPr>
          <a:xfrm>
            <a:off x="2641944" y="6080478"/>
            <a:ext cx="2363545" cy="418228"/>
            <a:chOff x="2641944" y="6080478"/>
            <a:chExt cx="2363545" cy="418228"/>
          </a:xfrm>
        </p:grpSpPr>
        <p:sp>
          <p:nvSpPr>
            <p:cNvPr id="33" name="角丸四角形 32"/>
            <p:cNvSpPr/>
            <p:nvPr/>
          </p:nvSpPr>
          <p:spPr>
            <a:xfrm>
              <a:off x="2641944" y="6080478"/>
              <a:ext cx="2336007" cy="418228"/>
            </a:xfrm>
            <a:prstGeom prst="round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9" name="図形グループ 28"/>
            <p:cNvGrpSpPr/>
            <p:nvPr/>
          </p:nvGrpSpPr>
          <p:grpSpPr>
            <a:xfrm>
              <a:off x="2719671" y="6106047"/>
              <a:ext cx="2285818" cy="369332"/>
              <a:chOff x="2910191" y="6099784"/>
              <a:chExt cx="2285818" cy="369332"/>
            </a:xfrm>
          </p:grpSpPr>
          <p:pic>
            <p:nvPicPr>
              <p:cNvPr id="27" name="図 2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0191" y="6211922"/>
                <a:ext cx="124042" cy="152667"/>
              </a:xfrm>
              <a:prstGeom prst="rect">
                <a:avLst/>
              </a:prstGeom>
            </p:spPr>
          </p:pic>
          <p:sp>
            <p:nvSpPr>
              <p:cNvPr id="28" name="テキスト ボックス 27"/>
              <p:cNvSpPr txBox="1"/>
              <p:nvPr/>
            </p:nvSpPr>
            <p:spPr>
              <a:xfrm>
                <a:off x="3041650" y="6099784"/>
                <a:ext cx="2154359" cy="369332"/>
              </a:xfrm>
              <a:prstGeom prst="rect">
                <a:avLst/>
              </a:prstGeom>
              <a:noFill/>
            </p:spPr>
            <p:txBody>
              <a:bodyPr wrap="none" rtlCol="0">
                <a:spAutoFit/>
              </a:bodyPr>
              <a:lstStyle/>
              <a:p>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無次元パラメータ</a:t>
                </a:r>
                <a:endParaRPr kumimoji="1" lang="ja-JP" altLang="en-US" dirty="0">
                  <a:latin typeface="ヒラギノ角ゴ Pro W3"/>
                  <a:ea typeface="ヒラギノ角ゴ Pro W3"/>
                  <a:cs typeface="ヒラギノ角ゴ Pro W3"/>
                </a:endParaRPr>
              </a:p>
            </p:txBody>
          </p:sp>
        </p:grpSp>
      </p:grpSp>
      <p:sp>
        <p:nvSpPr>
          <p:cNvPr id="2" name="タイトル 1"/>
          <p:cNvSpPr>
            <a:spLocks noGrp="1"/>
          </p:cNvSpPr>
          <p:nvPr>
            <p:ph type="title"/>
          </p:nvPr>
        </p:nvSpPr>
        <p:spPr/>
        <p:txBody>
          <a:bodyPr>
            <a:normAutofit fontScale="90000"/>
          </a:bodyPr>
          <a:lstStyle/>
          <a:p>
            <a:r>
              <a:rPr lang="ja-JP" altLang="en-US" dirty="0"/>
              <a:t>破壊モデル</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2017/05/25</a:t>
            </a:r>
            <a:endParaRPr kumimoji="1" lang="ja-JP" altLang="en-US"/>
          </a:p>
        </p:txBody>
      </p:sp>
      <p:pic>
        <p:nvPicPr>
          <p:cNvPr id="10" name="図 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858" y="4565604"/>
            <a:ext cx="1964942" cy="703603"/>
          </a:xfrm>
          <a:prstGeom prst="rect">
            <a:avLst/>
          </a:prstGeom>
        </p:spPr>
      </p:pic>
      <p:pic>
        <p:nvPicPr>
          <p:cNvPr id="11" name="図 10"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5858" y="5269207"/>
            <a:ext cx="3898506" cy="707288"/>
          </a:xfrm>
          <a:prstGeom prst="rect">
            <a:avLst/>
          </a:prstGeom>
        </p:spPr>
      </p:pic>
      <p:sp>
        <p:nvSpPr>
          <p:cNvPr id="12" name="テキスト ボックス 11"/>
          <p:cNvSpPr txBox="1"/>
          <p:nvPr/>
        </p:nvSpPr>
        <p:spPr>
          <a:xfrm>
            <a:off x="408768" y="1416788"/>
            <a:ext cx="4518039" cy="369332"/>
          </a:xfrm>
          <a:prstGeom prst="rect">
            <a:avLst/>
          </a:prstGeom>
          <a:noFill/>
        </p:spPr>
        <p:txBody>
          <a:bodyPr wrap="square" rtlCol="0">
            <a:spAutoFit/>
          </a:bodyPr>
          <a:lstStyle/>
          <a:p>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規格化された衝突エネルギー</a:t>
            </a:r>
            <a:r>
              <a:rPr lang="en-US" altLang="ja-JP" dirty="0">
                <a:latin typeface="ヒラギノ角ゴ Pro W3"/>
                <a:ea typeface="ヒラギノ角ゴ Pro W3"/>
                <a:cs typeface="ヒラギノ角ゴ Pro W3"/>
              </a:rPr>
              <a:t> </a:t>
            </a:r>
            <a:r>
              <a:rPr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を導入</a:t>
            </a:r>
            <a:endParaRPr kumimoji="1" lang="ja-JP" altLang="en-US" dirty="0">
              <a:latin typeface="ヒラギノ角ゴ Pro W3"/>
              <a:ea typeface="ヒラギノ角ゴ Pro W3"/>
              <a:cs typeface="ヒラギノ角ゴ Pro W3"/>
            </a:endParaRPr>
          </a:p>
        </p:txBody>
      </p:sp>
      <p:pic>
        <p:nvPicPr>
          <p:cNvPr id="13" name="図 1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5201" y="1456356"/>
            <a:ext cx="190341" cy="314061"/>
          </a:xfrm>
          <a:prstGeom prst="rect">
            <a:avLst/>
          </a:prstGeom>
        </p:spPr>
      </p:pic>
    </p:spTree>
    <p:extLst>
      <p:ext uri="{BB962C8B-B14F-4D97-AF65-F5344CB8AC3E}">
        <p14:creationId xmlns:p14="http://schemas.microsoft.com/office/powerpoint/2010/main" val="950321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KobayashiTanaka2010_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354" y="2203795"/>
            <a:ext cx="2563646" cy="2538320"/>
          </a:xfrm>
          <a:prstGeom prst="rect">
            <a:avLst/>
          </a:prstGeom>
        </p:spPr>
      </p:pic>
      <p:pic>
        <p:nvPicPr>
          <p:cNvPr id="9" name="図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89" y="3751575"/>
            <a:ext cx="6431807" cy="692533"/>
          </a:xfrm>
          <a:prstGeom prst="rect">
            <a:avLst/>
          </a:prstGeom>
        </p:spPr>
      </p:pic>
      <p:pic>
        <p:nvPicPr>
          <p:cNvPr id="10" name="図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489" y="2606396"/>
            <a:ext cx="6431807" cy="924623"/>
          </a:xfrm>
          <a:prstGeom prst="rect">
            <a:avLst/>
          </a:prstGeom>
        </p:spPr>
      </p:pic>
      <p:pic>
        <p:nvPicPr>
          <p:cNvPr id="14" name="図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13" y="1962460"/>
            <a:ext cx="6431807" cy="300996"/>
          </a:xfrm>
          <a:prstGeom prst="rect">
            <a:avLst/>
          </a:prstGeom>
        </p:spPr>
      </p:pic>
      <p:sp>
        <p:nvSpPr>
          <p:cNvPr id="2" name="タイトル 1"/>
          <p:cNvSpPr>
            <a:spLocks noGrp="1"/>
          </p:cNvSpPr>
          <p:nvPr>
            <p:ph type="title"/>
          </p:nvPr>
        </p:nvSpPr>
        <p:spPr/>
        <p:txBody>
          <a:bodyPr>
            <a:normAutofit fontScale="90000"/>
          </a:bodyPr>
          <a:lstStyle/>
          <a:p>
            <a:r>
              <a:rPr kumimoji="1" lang="ja-JP" altLang="en-US" dirty="0" smtClean="0"/>
              <a:t>破壊モデル</a:t>
            </a:r>
            <a:endParaRPr kumimoji="1" lang="ja-JP" altLang="en-US" dirty="0"/>
          </a:p>
        </p:txBody>
      </p:sp>
      <p:sp>
        <p:nvSpPr>
          <p:cNvPr id="5" name="フッター プレースホルダー 4"/>
          <p:cNvSpPr>
            <a:spLocks noGrp="1"/>
          </p:cNvSpPr>
          <p:nvPr>
            <p:ph type="ftr" sz="quarter" idx="11"/>
          </p:nvPr>
        </p:nvSpPr>
        <p:spPr/>
        <p:txBody>
          <a:bodyPr/>
          <a:lstStyle/>
          <a:p>
            <a:r>
              <a:rPr kumimoji="1" lang="ja-JP" altLang="en-US" smtClean="0"/>
              <a:t>若手ゼミ２周目</a:t>
            </a:r>
            <a:endParaRPr kumimoji="1" lang="ja-JP" altLang="en-US" dirty="0"/>
          </a:p>
        </p:txBody>
      </p:sp>
      <p:sp>
        <p:nvSpPr>
          <p:cNvPr id="6" name="スライド番号プレースホルダー 5"/>
          <p:cNvSpPr>
            <a:spLocks noGrp="1"/>
          </p:cNvSpPr>
          <p:nvPr>
            <p:ph type="sldNum" sz="quarter" idx="12"/>
          </p:nvPr>
        </p:nvSpPr>
        <p:spPr/>
        <p:txBody>
          <a:bodyPr/>
          <a:lstStyle/>
          <a:p>
            <a:fld id="{EBC1EB8B-044C-B542-BBAD-D1F49755EE7A}" type="slidenum">
              <a:rPr kumimoji="1" lang="ja-JP" altLang="en-US" smtClean="0"/>
              <a:t>9</a:t>
            </a:fld>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2017/05/25</a:t>
            </a:r>
            <a:endParaRPr kumimoji="1" lang="ja-JP" altLang="en-US"/>
          </a:p>
        </p:txBody>
      </p:sp>
      <p:grpSp>
        <p:nvGrpSpPr>
          <p:cNvPr id="20" name="図形グループ 19"/>
          <p:cNvGrpSpPr/>
          <p:nvPr/>
        </p:nvGrpSpPr>
        <p:grpSpPr>
          <a:xfrm>
            <a:off x="428429" y="829586"/>
            <a:ext cx="7933707" cy="369332"/>
            <a:chOff x="428429" y="829586"/>
            <a:chExt cx="7933707" cy="369332"/>
          </a:xfrm>
        </p:grpSpPr>
        <p:sp>
          <p:nvSpPr>
            <p:cNvPr id="7" name="テキスト ボックス 6"/>
            <p:cNvSpPr txBox="1"/>
            <p:nvPr/>
          </p:nvSpPr>
          <p:spPr>
            <a:xfrm>
              <a:off x="428429" y="829586"/>
              <a:ext cx="7933707"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モデル化した質量分布を用いると、</a:t>
              </a:r>
              <a:r>
                <a:rPr kumimoji="1" lang="en-US" altLang="ja-JP" dirty="0" smtClean="0">
                  <a:latin typeface="ヒラギノ角ゴ Pro W3"/>
                  <a:ea typeface="ヒラギノ角ゴ Pro W3"/>
                  <a:cs typeface="ヒラギノ角ゴ Pro W3"/>
                </a:rPr>
                <a:t>                    </a:t>
              </a:r>
              <a:r>
                <a:rPr lang="ja-JP" altLang="en-US" dirty="0" smtClean="0">
                  <a:latin typeface="ヒラギノ角ゴ Pro W3"/>
                  <a:ea typeface="ヒラギノ角ゴ Pro W3"/>
                  <a:cs typeface="ヒラギノ角ゴ Pro W3"/>
                </a:rPr>
                <a:t>の明示的な形が得られる</a:t>
              </a:r>
              <a:endParaRPr kumimoji="1" lang="ja-JP" altLang="en-US" dirty="0">
                <a:latin typeface="ヒラギノ角ゴ Pro W3"/>
                <a:ea typeface="ヒラギノ角ゴ Pro W3"/>
                <a:cs typeface="ヒラギノ角ゴ Pro W3"/>
              </a:endParaRPr>
            </a:p>
          </p:txBody>
        </p:sp>
        <p:pic>
          <p:nvPicPr>
            <p:cNvPr id="15" name="図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932" y="873660"/>
              <a:ext cx="1511365" cy="274120"/>
            </a:xfrm>
            <a:prstGeom prst="rect">
              <a:avLst/>
            </a:prstGeom>
          </p:spPr>
        </p:pic>
      </p:grpSp>
      <p:grpSp>
        <p:nvGrpSpPr>
          <p:cNvPr id="19" name="図形グループ 18"/>
          <p:cNvGrpSpPr/>
          <p:nvPr/>
        </p:nvGrpSpPr>
        <p:grpSpPr>
          <a:xfrm>
            <a:off x="428429" y="1355192"/>
            <a:ext cx="5009753" cy="369332"/>
            <a:chOff x="428429" y="1355192"/>
            <a:chExt cx="5009753" cy="369332"/>
          </a:xfrm>
        </p:grpSpPr>
        <p:sp>
          <p:nvSpPr>
            <p:cNvPr id="8" name="テキスト ボックス 7"/>
            <p:cNvSpPr txBox="1"/>
            <p:nvPr/>
          </p:nvSpPr>
          <p:spPr>
            <a:xfrm>
              <a:off x="428429" y="1355192"/>
              <a:ext cx="5009753"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モデルと同様に</a:t>
              </a:r>
              <a:r>
                <a:rPr kumimoji="1" lang="en-US" altLang="ja-JP" dirty="0" smtClean="0">
                  <a:latin typeface="ヒラギノ角ゴ Pro W3"/>
                  <a:ea typeface="ヒラギノ角ゴ Pro W3"/>
                  <a:cs typeface="ヒラギノ角ゴ Pro W3"/>
                </a:rPr>
                <a:t>                     </a:t>
              </a:r>
              <a:r>
                <a:rPr kumimoji="1" lang="ja-JP" altLang="en-US" dirty="0" smtClean="0">
                  <a:latin typeface="ヒラギノ角ゴ Pro W3"/>
                  <a:ea typeface="ヒラギノ角ゴ Pro W3"/>
                  <a:cs typeface="ヒラギノ角ゴ Pro W3"/>
                </a:rPr>
                <a:t>を２つに分ける</a:t>
              </a:r>
              <a:endParaRPr kumimoji="1" lang="ja-JP" altLang="en-US" dirty="0">
                <a:latin typeface="ヒラギノ角ゴ Pro W3"/>
                <a:ea typeface="ヒラギノ角ゴ Pro W3"/>
                <a:cs typeface="ヒラギノ角ゴ Pro W3"/>
              </a:endParaRPr>
            </a:p>
          </p:txBody>
        </p:sp>
        <p:pic>
          <p:nvPicPr>
            <p:cNvPr id="16" name="図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932" y="1403474"/>
              <a:ext cx="1511365" cy="274120"/>
            </a:xfrm>
            <a:prstGeom prst="rect">
              <a:avLst/>
            </a:prstGeom>
          </p:spPr>
        </p:pic>
      </p:grpSp>
      <p:sp>
        <p:nvSpPr>
          <p:cNvPr id="17" name="テキスト ボックス 16"/>
          <p:cNvSpPr txBox="1"/>
          <p:nvPr/>
        </p:nvSpPr>
        <p:spPr>
          <a:xfrm>
            <a:off x="427967" y="4747436"/>
            <a:ext cx="4778231"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このモデルは３つの無次元パラメータをもつ</a:t>
            </a:r>
            <a:endParaRPr kumimoji="1" lang="ja-JP" altLang="en-US" dirty="0">
              <a:latin typeface="ヒラギノ角ゴ Pro W3"/>
              <a:ea typeface="ヒラギノ角ゴ Pro W3"/>
              <a:cs typeface="ヒラギノ角ゴ Pro W3"/>
            </a:endParaRPr>
          </a:p>
        </p:txBody>
      </p:sp>
      <p:sp>
        <p:nvSpPr>
          <p:cNvPr id="18" name="テキスト ボックス 17"/>
          <p:cNvSpPr txBox="1"/>
          <p:nvPr/>
        </p:nvSpPr>
        <p:spPr>
          <a:xfrm>
            <a:off x="427967" y="5297459"/>
            <a:ext cx="3407087" cy="369332"/>
          </a:xfrm>
          <a:prstGeom prst="rect">
            <a:avLst/>
          </a:prstGeom>
          <a:noFill/>
        </p:spPr>
        <p:txBody>
          <a:bodyPr wrap="none" rtlCol="0">
            <a:spAutoFit/>
          </a:bodyPr>
          <a:lstStyle/>
          <a:p>
            <a:r>
              <a:rPr kumimoji="1" lang="ja-JP" altLang="en-US" dirty="0" smtClean="0">
                <a:latin typeface="ヒラギノ角ゴ Pro W3"/>
                <a:ea typeface="ヒラギノ角ゴ Pro W3"/>
                <a:cs typeface="ヒラギノ角ゴ Pro W3"/>
              </a:rPr>
              <a:t>パラメータの</a:t>
            </a:r>
            <a:r>
              <a:rPr lang="ja-JP" altLang="en-US" dirty="0" smtClean="0">
                <a:latin typeface="ヒラギノ角ゴ Pro W3"/>
                <a:ea typeface="ヒラギノ角ゴ Pro W3"/>
                <a:cs typeface="ヒラギノ角ゴ Pro W3"/>
              </a:rPr>
              <a:t>現実的な範囲は</a:t>
            </a:r>
            <a:r>
              <a:rPr kumimoji="1" lang="ja-JP" altLang="en-US" dirty="0" smtClean="0">
                <a:latin typeface="ヒラギノ角ゴ Pro W3"/>
                <a:ea typeface="ヒラギノ角ゴ Pro W3"/>
                <a:cs typeface="ヒラギノ角ゴ Pro W3"/>
              </a:rPr>
              <a:t>、</a:t>
            </a:r>
            <a:endParaRPr kumimoji="1" lang="ja-JP" altLang="en-US" dirty="0">
              <a:latin typeface="ヒラギノ角ゴ Pro W3"/>
              <a:ea typeface="ヒラギノ角ゴ Pro W3"/>
              <a:cs typeface="ヒラギノ角ゴ Pro W3"/>
            </a:endParaRPr>
          </a:p>
        </p:txBody>
      </p:sp>
      <p:pic>
        <p:nvPicPr>
          <p:cNvPr id="21" name="図 2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2932" y="5874171"/>
            <a:ext cx="714864" cy="250667"/>
          </a:xfrm>
          <a:prstGeom prst="rect">
            <a:avLst/>
          </a:prstGeom>
        </p:spPr>
      </p:pic>
      <p:pic>
        <p:nvPicPr>
          <p:cNvPr id="22" name="図 2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6998" y="5874171"/>
            <a:ext cx="1327604" cy="259950"/>
          </a:xfrm>
          <a:prstGeom prst="rect">
            <a:avLst/>
          </a:prstGeom>
        </p:spPr>
      </p:pic>
      <p:pic>
        <p:nvPicPr>
          <p:cNvPr id="23" name="図 2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3691" y="5666791"/>
            <a:ext cx="2393885" cy="780615"/>
          </a:xfrm>
          <a:prstGeom prst="rect">
            <a:avLst/>
          </a:prstGeom>
        </p:spPr>
      </p:pic>
      <p:pic>
        <p:nvPicPr>
          <p:cNvPr id="24" name="図 2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41980" y="4569151"/>
            <a:ext cx="1221326" cy="779570"/>
          </a:xfrm>
          <a:prstGeom prst="rect">
            <a:avLst/>
          </a:prstGeom>
        </p:spPr>
      </p:pic>
    </p:spTree>
    <p:extLst>
      <p:ext uri="{BB962C8B-B14F-4D97-AF65-F5344CB8AC3E}">
        <p14:creationId xmlns:p14="http://schemas.microsoft.com/office/powerpoint/2010/main" val="2827805819"/>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5476</TotalTime>
  <Words>1659</Words>
  <Application>Microsoft Macintosh PowerPoint</Application>
  <PresentationFormat>画面に合わせる (4:3)</PresentationFormat>
  <Paragraphs>289</Paragraphs>
  <Slides>26</Slides>
  <Notes>0</Notes>
  <HiddenSlides>0</HiddenSlides>
  <MMClips>0</MMClips>
  <ScaleCrop>false</ScaleCrop>
  <HeadingPairs>
    <vt:vector size="4" baseType="variant">
      <vt:variant>
        <vt:lpstr>テーマ</vt:lpstr>
      </vt:variant>
      <vt:variant>
        <vt:i4>1</vt:i4>
      </vt:variant>
      <vt:variant>
        <vt:lpstr>スライド タイトル</vt:lpstr>
      </vt:variant>
      <vt:variant>
        <vt:i4>26</vt:i4>
      </vt:variant>
    </vt:vector>
  </HeadingPairs>
  <TitlesOfParts>
    <vt:vector size="27" baseType="lpstr">
      <vt:lpstr>ホワイト</vt:lpstr>
      <vt:lpstr>Fragmentation model dependence of collision cascades</vt:lpstr>
      <vt:lpstr>目次</vt:lpstr>
      <vt:lpstr>イントロダクション＆概要</vt:lpstr>
      <vt:lpstr>基礎方程式</vt:lpstr>
      <vt:lpstr>基礎方程式</vt:lpstr>
      <vt:lpstr>基礎方程式</vt:lpstr>
      <vt:lpstr>破壊モデル</vt:lpstr>
      <vt:lpstr>破壊モデル</vt:lpstr>
      <vt:lpstr>破壊モデル</vt:lpstr>
      <vt:lpstr>質量フラックス</vt:lpstr>
      <vt:lpstr>質量フラックス</vt:lpstr>
      <vt:lpstr>質量フラックス</vt:lpstr>
      <vt:lpstr>質量フラックス</vt:lpstr>
      <vt:lpstr>質量フラックス</vt:lpstr>
      <vt:lpstr>質量フラックス</vt:lpstr>
      <vt:lpstr>質量フラックス</vt:lpstr>
      <vt:lpstr>質量フラックス</vt:lpstr>
      <vt:lpstr>質量フラックス</vt:lpstr>
      <vt:lpstr>面密度減少タイムスケール</vt:lpstr>
      <vt:lpstr>面密度減少タイムスケール</vt:lpstr>
      <vt:lpstr>面密度減少タイムスケール</vt:lpstr>
      <vt:lpstr>面密度減少タイムスケール</vt:lpstr>
      <vt:lpstr>惑星形成との関連</vt:lpstr>
      <vt:lpstr>惑星形成との関連</vt:lpstr>
      <vt:lpstr>惑星形成との関連</vt:lpstr>
      <vt:lpstr>まとめ</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ハイブリッドコードを用いたN体計算</dc:title>
  <dc:subject/>
  <dc:creator>Isoya Kazuhide</dc:creator>
  <cp:keywords/>
  <dc:description/>
  <cp:lastModifiedBy>Isoya Kazuhide</cp:lastModifiedBy>
  <cp:revision>1306</cp:revision>
  <cp:lastPrinted>2017-05-25T05:53:44Z</cp:lastPrinted>
  <dcterms:created xsi:type="dcterms:W3CDTF">2017-04-26T05:09:29Z</dcterms:created>
  <dcterms:modified xsi:type="dcterms:W3CDTF">2017-05-25T06:04:24Z</dcterms:modified>
  <cp:category/>
</cp:coreProperties>
</file>